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72" r:id="rId8"/>
    <p:sldId id="259" r:id="rId9"/>
    <p:sldId id="260" r:id="rId10"/>
    <p:sldId id="265" r:id="rId11"/>
    <p:sldId id="279" r:id="rId12"/>
    <p:sldId id="280" r:id="rId13"/>
    <p:sldId id="261" r:id="rId14"/>
    <p:sldId id="266" r:id="rId15"/>
    <p:sldId id="271" r:id="rId16"/>
    <p:sldId id="267" r:id="rId17"/>
    <p:sldId id="268" r:id="rId18"/>
    <p:sldId id="262" r:id="rId19"/>
    <p:sldId id="263" r:id="rId20"/>
    <p:sldId id="281" r:id="rId21"/>
    <p:sldId id="276" r:id="rId22"/>
    <p:sldId id="277" r:id="rId23"/>
    <p:sldId id="264" r:id="rId24"/>
    <p:sldId id="270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Julia" userId="2ab1a015-3b45-4030-91df-2be4be1d7b96" providerId="ADAL" clId="{0412D527-5D04-49A7-82E1-6676274EE2A0}"/>
    <pc:docChg chg="custSel addSld delSld modSld sldOrd">
      <pc:chgData name="Ruth Julia" userId="2ab1a015-3b45-4030-91df-2be4be1d7b96" providerId="ADAL" clId="{0412D527-5D04-49A7-82E1-6676274EE2A0}" dt="2024-08-30T15:53:10.075" v="205" actId="20577"/>
      <pc:docMkLst>
        <pc:docMk/>
      </pc:docMkLst>
      <pc:sldChg chg="modSp">
        <pc:chgData name="Ruth Julia" userId="2ab1a015-3b45-4030-91df-2be4be1d7b96" providerId="ADAL" clId="{0412D527-5D04-49A7-82E1-6676274EE2A0}" dt="2024-08-30T15:53:10.075" v="205" actId="20577"/>
        <pc:sldMkLst>
          <pc:docMk/>
          <pc:sldMk cId="2958852040" sldId="258"/>
        </pc:sldMkLst>
        <pc:spChg chg="mod">
          <ac:chgData name="Ruth Julia" userId="2ab1a015-3b45-4030-91df-2be4be1d7b96" providerId="ADAL" clId="{0412D527-5D04-49A7-82E1-6676274EE2A0}" dt="2024-08-30T15:53:10.075" v="205" actId="20577"/>
          <ac:spMkLst>
            <pc:docMk/>
            <pc:sldMk cId="2958852040" sldId="258"/>
            <ac:spMk id="3" creationId="{AD2C7639-E834-4C73-B78D-1762D613D5E5}"/>
          </ac:spMkLst>
        </pc:spChg>
      </pc:sldChg>
      <pc:sldChg chg="del">
        <pc:chgData name="Ruth Julia" userId="2ab1a015-3b45-4030-91df-2be4be1d7b96" providerId="ADAL" clId="{0412D527-5D04-49A7-82E1-6676274EE2A0}" dt="2024-08-30T15:51:00.370" v="0" actId="2696"/>
        <pc:sldMkLst>
          <pc:docMk/>
          <pc:sldMk cId="3473703432" sldId="269"/>
        </pc:sldMkLst>
      </pc:sldChg>
      <pc:sldChg chg="del">
        <pc:chgData name="Ruth Julia" userId="2ab1a015-3b45-4030-91df-2be4be1d7b96" providerId="ADAL" clId="{0412D527-5D04-49A7-82E1-6676274EE2A0}" dt="2024-08-30T15:51:01.604" v="1" actId="2696"/>
        <pc:sldMkLst>
          <pc:docMk/>
          <pc:sldMk cId="2537242644" sldId="273"/>
        </pc:sldMkLst>
      </pc:sldChg>
      <pc:sldChg chg="del">
        <pc:chgData name="Ruth Julia" userId="2ab1a015-3b45-4030-91df-2be4be1d7b96" providerId="ADAL" clId="{0412D527-5D04-49A7-82E1-6676274EE2A0}" dt="2024-08-30T15:51:02.852" v="2" actId="2696"/>
        <pc:sldMkLst>
          <pc:docMk/>
          <pc:sldMk cId="632701045" sldId="274"/>
        </pc:sldMkLst>
      </pc:sldChg>
      <pc:sldChg chg="del">
        <pc:chgData name="Ruth Julia" userId="2ab1a015-3b45-4030-91df-2be4be1d7b96" providerId="ADAL" clId="{0412D527-5D04-49A7-82E1-6676274EE2A0}" dt="2024-08-30T15:51:05.321" v="3" actId="2696"/>
        <pc:sldMkLst>
          <pc:docMk/>
          <pc:sldMk cId="3210778538" sldId="275"/>
        </pc:sldMkLst>
      </pc:sldChg>
      <pc:sldChg chg="modSp add ord">
        <pc:chgData name="Ruth Julia" userId="2ab1a015-3b45-4030-91df-2be4be1d7b96" providerId="ADAL" clId="{0412D527-5D04-49A7-82E1-6676274EE2A0}" dt="2024-08-30T15:52:36.792" v="152" actId="255"/>
        <pc:sldMkLst>
          <pc:docMk/>
          <pc:sldMk cId="3624199379" sldId="281"/>
        </pc:sldMkLst>
        <pc:spChg chg="mod">
          <ac:chgData name="Ruth Julia" userId="2ab1a015-3b45-4030-91df-2be4be1d7b96" providerId="ADAL" clId="{0412D527-5D04-49A7-82E1-6676274EE2A0}" dt="2024-08-30T15:52:36.792" v="152" actId="255"/>
          <ac:spMkLst>
            <pc:docMk/>
            <pc:sldMk cId="3624199379" sldId="281"/>
            <ac:spMk id="2" creationId="{1BBBB383-D369-4CFC-9CC3-4635F43920AB}"/>
          </ac:spMkLst>
        </pc:spChg>
        <pc:spChg chg="mod">
          <ac:chgData name="Ruth Julia" userId="2ab1a015-3b45-4030-91df-2be4be1d7b96" providerId="ADAL" clId="{0412D527-5D04-49A7-82E1-6676274EE2A0}" dt="2024-08-30T15:52:13.010" v="151" actId="20577"/>
          <ac:spMkLst>
            <pc:docMk/>
            <pc:sldMk cId="3624199379" sldId="281"/>
            <ac:spMk id="3" creationId="{D69188AB-3F96-4B02-938C-3EBC8D1655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julia.a.ruth@gmail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anae.1430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mpgloballearningnetwork.com/site/emsworld/feature-story/case-quarter-terrible-tra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434D-C5B8-444A-B803-8D414976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Tracheostomy Problem Solving for First Responders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B3A89-5311-4BF4-A44A-A7A4D1C8AA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Julia Ruth, </a:t>
            </a:r>
            <a:r>
              <a:rPr lang="en-US" dirty="0" err="1"/>
              <a:t>M.Ed</a:t>
            </a:r>
            <a:r>
              <a:rPr lang="en-US" dirty="0"/>
              <a:t> SLP</a:t>
            </a:r>
          </a:p>
          <a:p>
            <a:r>
              <a:rPr lang="en-US" dirty="0"/>
              <a:t>Tara Webb, RRT</a:t>
            </a:r>
          </a:p>
        </p:txBody>
      </p:sp>
    </p:spTree>
    <p:extLst>
      <p:ext uri="{BB962C8B-B14F-4D97-AF65-F5344CB8AC3E}">
        <p14:creationId xmlns:p14="http://schemas.microsoft.com/office/powerpoint/2010/main" val="75608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963B-F55A-4C8D-AB45-CD890825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Tracheostomy tube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BD41-EEE9-486A-B929-655E06C0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5669280"/>
            <a:ext cx="8595360" cy="5108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Source: ASHA tracheostomy and ventilator dependence</a:t>
            </a:r>
          </a:p>
          <a:p>
            <a:pPr marL="0" indent="0">
              <a:buNone/>
            </a:pPr>
            <a:r>
              <a:rPr lang="en-US" dirty="0"/>
              <a:t>https://www.asha.org/practice-portal/professional-issues/tracheostomy-and-ventilator-dependence/</a:t>
            </a:r>
          </a:p>
        </p:txBody>
      </p:sp>
      <p:pic>
        <p:nvPicPr>
          <p:cNvPr id="1026" name="Picture 2" descr="Tracheostomy and Ventilator Dependence">
            <a:extLst>
              <a:ext uri="{FF2B5EF4-FFF2-40B4-BE49-F238E27FC236}">
                <a16:creationId xmlns:a16="http://schemas.microsoft.com/office/drawing/2014/main" id="{C2FA0D67-3B3A-4C55-843C-3AE40D31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96" y="1844521"/>
            <a:ext cx="7741240" cy="367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9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6CAA-B918-46EE-AA48-44EEF377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cuff?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9BB99-FE0D-4526-8C7D-1D5022C0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625122" cy="4351337"/>
          </a:xfrm>
        </p:spPr>
        <p:txBody>
          <a:bodyPr/>
          <a:lstStyle/>
          <a:p>
            <a:r>
              <a:rPr lang="en-US" dirty="0"/>
              <a:t>Cuff creates a CLOSED CIRCUIT loop</a:t>
            </a:r>
          </a:p>
          <a:p>
            <a:r>
              <a:rPr lang="en-US" dirty="0"/>
              <a:t>Cuff deflation allows for air escape</a:t>
            </a:r>
          </a:p>
          <a:p>
            <a:r>
              <a:rPr lang="en-US" dirty="0"/>
              <a:t>How to check if cuff inflated: check pilot balloon! (inflated pilot balloon = inflated cuff)</a:t>
            </a:r>
          </a:p>
        </p:txBody>
      </p:sp>
      <p:pic>
        <p:nvPicPr>
          <p:cNvPr id="2050" name="Picture 2" descr="Ventilator-Supported Speech | Anesthesia Key">
            <a:extLst>
              <a:ext uri="{FF2B5EF4-FFF2-40B4-BE49-F238E27FC236}">
                <a16:creationId xmlns:a16="http://schemas.microsoft.com/office/drawing/2014/main" id="{8473E2B0-9C70-4F62-8538-858D30581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5963"/>
            <a:ext cx="4834128" cy="65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ssy-Muir Trach and Vent Swallowing and Speaking Valves Clinical Inservice  - YouTube">
            <a:extLst>
              <a:ext uri="{FF2B5EF4-FFF2-40B4-BE49-F238E27FC236}">
                <a16:creationId xmlns:a16="http://schemas.microsoft.com/office/drawing/2014/main" id="{25586F4B-D03B-4B42-9894-C1321D99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50" y="3666309"/>
            <a:ext cx="3927565" cy="294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2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FF3D-9B79-43B2-AC83-B1F2D0FF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Trach caps, HMEs, PMVs</a:t>
            </a:r>
          </a:p>
        </p:txBody>
      </p:sp>
      <p:pic>
        <p:nvPicPr>
          <p:cNvPr id="1026" name="Picture 2" descr="Tracheostomy ward decannulation">
            <a:extLst>
              <a:ext uri="{FF2B5EF4-FFF2-40B4-BE49-F238E27FC236}">
                <a16:creationId xmlns:a16="http://schemas.microsoft.com/office/drawing/2014/main" id="{11D6F47D-6E96-4027-BFD8-0391606C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82" y="2039936"/>
            <a:ext cx="4030218" cy="16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al Tracheostomy Tube Awareness - Here is a trach, and just a few things  that can be used to place on the end of a trach. #GTTAW2021  #RaisingAwarenessOneBreatheAtATime #SharingKnowledgeRaisesAwareness  #TrachWeek #TrachAwareness #trachparty #">
            <a:extLst>
              <a:ext uri="{FF2B5EF4-FFF2-40B4-BE49-F238E27FC236}">
                <a16:creationId xmlns:a16="http://schemas.microsoft.com/office/drawing/2014/main" id="{6BE500AE-2C85-4CCD-A154-BA59737F7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12" y="3840912"/>
            <a:ext cx="3443644" cy="19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eaking Valves | Tracheostomy Education">
            <a:extLst>
              <a:ext uri="{FF2B5EF4-FFF2-40B4-BE49-F238E27FC236}">
                <a16:creationId xmlns:a16="http://schemas.microsoft.com/office/drawing/2014/main" id="{CE1F614E-B3FC-4F68-9F7B-4657C563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94" y="2570544"/>
            <a:ext cx="4475226" cy="26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31111-1FF8-4337-86B1-E4984C68327F}"/>
              </a:ext>
            </a:extLst>
          </p:cNvPr>
          <p:cNvSpPr txBox="1"/>
          <p:nvPr/>
        </p:nvSpPr>
        <p:spPr>
          <a:xfrm>
            <a:off x="487681" y="5769353"/>
            <a:ext cx="1058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point: if one of these is on the trach, and </a:t>
            </a:r>
            <a:r>
              <a:rPr lang="en-US" dirty="0" err="1"/>
              <a:t>pt</a:t>
            </a:r>
            <a:r>
              <a:rPr lang="en-US" dirty="0"/>
              <a:t> is in respiratory distress, </a:t>
            </a:r>
            <a:r>
              <a:rPr lang="en-US" sz="2800" dirty="0"/>
              <a:t>TAKE IT OFF</a:t>
            </a:r>
          </a:p>
        </p:txBody>
      </p:sp>
    </p:spTree>
    <p:extLst>
      <p:ext uri="{BB962C8B-B14F-4D97-AF65-F5344CB8AC3E}">
        <p14:creationId xmlns:p14="http://schemas.microsoft.com/office/powerpoint/2010/main" val="45087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6EADA-B29C-40C2-A084-1E815015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18" y="0"/>
            <a:ext cx="866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4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acheostomy tube types and parts">
            <a:extLst>
              <a:ext uri="{FF2B5EF4-FFF2-40B4-BE49-F238E27FC236}">
                <a16:creationId xmlns:a16="http://schemas.microsoft.com/office/drawing/2014/main" id="{27216314-F683-4335-86C0-CEC0B14D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0"/>
            <a:ext cx="9625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7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11BA-57CA-4AF2-A6CA-7F675777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BE38B-6485-434C-8981-5FC1BAF2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checks:</a:t>
            </a:r>
          </a:p>
          <a:p>
            <a:pPr lvl="1"/>
            <a:r>
              <a:rPr lang="en-US" dirty="0"/>
              <a:t>What size is the trach?</a:t>
            </a:r>
          </a:p>
          <a:p>
            <a:pPr lvl="1"/>
            <a:r>
              <a:rPr lang="en-US" dirty="0"/>
              <a:t>Does it have a cuff?</a:t>
            </a:r>
          </a:p>
          <a:p>
            <a:pPr lvl="1"/>
            <a:r>
              <a:rPr lang="en-US" dirty="0"/>
              <a:t>Is cuff inflated?</a:t>
            </a:r>
          </a:p>
          <a:p>
            <a:pPr lvl="1"/>
            <a:r>
              <a:rPr lang="en-US" dirty="0"/>
              <a:t>Is there a cap or valve in place?</a:t>
            </a:r>
          </a:p>
          <a:p>
            <a:endParaRPr lang="en-US" dirty="0"/>
          </a:p>
          <a:p>
            <a:r>
              <a:rPr lang="en-US" dirty="0"/>
              <a:t>What to look for:</a:t>
            </a:r>
          </a:p>
          <a:p>
            <a:pPr lvl="1"/>
            <a:r>
              <a:rPr lang="en-US" dirty="0"/>
              <a:t>How are they breathing?</a:t>
            </a:r>
          </a:p>
          <a:p>
            <a:pPr lvl="1"/>
            <a:r>
              <a:rPr lang="en-US" dirty="0"/>
              <a:t>How are they sounding?</a:t>
            </a:r>
          </a:p>
          <a:p>
            <a:pPr lvl="1"/>
            <a:r>
              <a:rPr lang="en-US" dirty="0"/>
              <a:t>How does the tracheostomy tube look?</a:t>
            </a:r>
          </a:p>
          <a:p>
            <a:pPr lvl="1"/>
            <a:r>
              <a:rPr lang="en-US" dirty="0"/>
              <a:t>How is the patient feeling?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 descr="Philips Respironics Trilogy 100 Portable Ventilator">
            <a:extLst>
              <a:ext uri="{FF2B5EF4-FFF2-40B4-BE49-F238E27FC236}">
                <a16:creationId xmlns:a16="http://schemas.microsoft.com/office/drawing/2014/main" id="{EAA79465-DF0F-4671-B5D8-7555716A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5" y="1314994"/>
            <a:ext cx="3591105" cy="40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1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6371-0DEC-4366-A727-3B562791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1884300"/>
            <a:ext cx="4736592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Decision tree for trach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6F367-649E-4A52-A0C9-FB560CB90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3538252"/>
            <a:ext cx="3840480" cy="7867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*This is an example of a decision making tree which can be used in a hospital setting. Refer to EMS protocols/procedures for proposed emergency management.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B6CA3-8F16-42A0-B08F-4652E55018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28" y="123634"/>
            <a:ext cx="4578430" cy="66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D0B4B6-1201-49CB-A102-4F55329C256D}"/>
              </a:ext>
            </a:extLst>
          </p:cNvPr>
          <p:cNvSpPr/>
          <p:nvPr/>
        </p:nvSpPr>
        <p:spPr>
          <a:xfrm>
            <a:off x="6801394" y="3936273"/>
            <a:ext cx="4075612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8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B383-D369-4CFC-9CC3-4635F439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389573"/>
            <a:ext cx="969264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[Case study removed for patient privacy]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88AB-3F96-4B02-938C-3EBC8D165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3805646"/>
            <a:ext cx="7115774" cy="461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Feel free to email </a:t>
            </a:r>
            <a:r>
              <a:rPr lang="en-US" dirty="0">
                <a:hlinkClick r:id="rId2"/>
              </a:rPr>
              <a:t>julia.a.ruth@gmail.com</a:t>
            </a:r>
            <a:r>
              <a:rPr lang="en-US" dirty="0"/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2419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E7A9-593D-4D7B-85A2-E85035D1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trach size/position matter?</a:t>
            </a:r>
          </a:p>
        </p:txBody>
      </p:sp>
      <p:pic>
        <p:nvPicPr>
          <p:cNvPr id="2050" name="Picture 2" descr="Tracheostomy: Epidemiology, Indications, Timing, Technique, and  OutcomesDiscussion | Respiratory Care - 新万博体育,万博manbext手机官网">
            <a:extLst>
              <a:ext uri="{FF2B5EF4-FFF2-40B4-BE49-F238E27FC236}">
                <a16:creationId xmlns:a16="http://schemas.microsoft.com/office/drawing/2014/main" id="{D87A4B9B-C1DB-49C2-975D-053BD8C0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6" y="1956498"/>
            <a:ext cx="3897897" cy="35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ality of Life and Complications After Percutaneous Tracheostomy |  Anesthesia Key">
            <a:extLst>
              <a:ext uri="{FF2B5EF4-FFF2-40B4-BE49-F238E27FC236}">
                <a16:creationId xmlns:a16="http://schemas.microsoft.com/office/drawing/2014/main" id="{28526D92-D256-4869-99C7-75697A89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14" y="2425318"/>
            <a:ext cx="52673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00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07AD-7A84-4207-9DC9-71F6F5D6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10387584" cy="1325562"/>
          </a:xfrm>
        </p:spPr>
        <p:txBody>
          <a:bodyPr/>
          <a:lstStyle/>
          <a:p>
            <a:r>
              <a:rPr lang="en-US" dirty="0"/>
              <a:t>Questions and hands-on trach practice</a:t>
            </a:r>
          </a:p>
        </p:txBody>
      </p:sp>
    </p:spTree>
    <p:extLst>
      <p:ext uri="{BB962C8B-B14F-4D97-AF65-F5344CB8AC3E}">
        <p14:creationId xmlns:p14="http://schemas.microsoft.com/office/powerpoint/2010/main" val="326070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A000-A8F8-452C-B5C4-C597CE66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42F2-D3FE-4798-9FAD-3808D50E1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Julia Ruth is a full time Speech-Language Pathologist at St. David’s Medical Center</a:t>
            </a:r>
          </a:p>
          <a:p>
            <a:r>
              <a:rPr lang="en-US" dirty="0"/>
              <a:t>Tara Webb is an </a:t>
            </a:r>
            <a:r>
              <a:rPr lang="en-US"/>
              <a:t>educator and supervisor </a:t>
            </a:r>
            <a:r>
              <a:rPr lang="en-US" dirty="0"/>
              <a:t>of Respiratory Therapy at St. David’s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41357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A3D5-6D46-4DEA-843C-CA0ABD0F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B241-BB12-4BB0-BDA2-406D7C943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Chronic trach: a tracheostomy tube that a patient retains for an extended period of time or for the duration of their life</a:t>
            </a:r>
          </a:p>
          <a:p>
            <a:r>
              <a:rPr lang="en-US" dirty="0"/>
              <a:t>Decannulation: removal of a tracheostomy tube</a:t>
            </a:r>
          </a:p>
          <a:p>
            <a:r>
              <a:rPr lang="en-US" dirty="0"/>
              <a:t>HME: Heat Moisture Exchanger, a small filter system that attaches to outside of trach to act as an “artificial nose”</a:t>
            </a:r>
          </a:p>
          <a:p>
            <a:r>
              <a:rPr lang="en-US" dirty="0"/>
              <a:t>Mechanical ventilation: positive pressure respiratory support most frequently seen in acute care hospital setting and long term care (can also be seen in home environment)</a:t>
            </a:r>
          </a:p>
          <a:p>
            <a:r>
              <a:rPr lang="en-US" dirty="0"/>
              <a:t>PMV: Passy Muir Valve, a one-way valve that allows patients to vocalize with a tracheostomy tube by directing exhaled air through vocal cords (instead of out through trach)</a:t>
            </a:r>
          </a:p>
          <a:p>
            <a:r>
              <a:rPr lang="en-US" dirty="0"/>
              <a:t>Stoma: hole that a trach goes inside of</a:t>
            </a:r>
          </a:p>
          <a:p>
            <a:r>
              <a:rPr lang="en-US" dirty="0"/>
              <a:t>Trach mask: oxygen delivery via small tent surrounding trach (NOT a closed system)</a:t>
            </a:r>
          </a:p>
        </p:txBody>
      </p:sp>
    </p:spTree>
    <p:extLst>
      <p:ext uri="{BB962C8B-B14F-4D97-AF65-F5344CB8AC3E}">
        <p14:creationId xmlns:p14="http://schemas.microsoft.com/office/powerpoint/2010/main" val="2724531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8137-93FA-46D7-94BA-F4D0E79E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045" y="800486"/>
            <a:ext cx="2225040" cy="740346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32560-ACC1-4F3D-9FCC-EEB22650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045" y="1706177"/>
            <a:ext cx="859536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 Abril, M. K., Berkowitz, D. M., Chen, Y., Waller, L. A., Martin, G. S., &amp; </a:t>
            </a:r>
            <a:r>
              <a:rPr lang="en-US" sz="1200" dirty="0" err="1"/>
              <a:t>Kempker</a:t>
            </a:r>
            <a:r>
              <a:rPr lang="en-US" sz="1200" dirty="0"/>
              <a:t>, J. A. (2021). The Epidemiology of Adult Tracheostomy in the United States 2002-2017: A Serial Cross-Sectional Study. Critical Care Explorations, 3(9). https://doi.org/10.1097/CCE.0000000000000523</a:t>
            </a:r>
          </a:p>
          <a:p>
            <a:pPr marL="0" indent="0">
              <a:buNone/>
            </a:pPr>
            <a:r>
              <a:rPr lang="en-US" sz="1200" dirty="0"/>
              <a:t>  </a:t>
            </a:r>
            <a:r>
              <a:rPr lang="en-US" sz="1200" dirty="0" err="1"/>
              <a:t>Altinbaş</a:t>
            </a:r>
            <a:r>
              <a:rPr lang="en-US" sz="1200" dirty="0"/>
              <a:t>, Y., Aslan, S., &amp; </a:t>
            </a:r>
            <a:r>
              <a:rPr lang="en-US" sz="1200" dirty="0" err="1"/>
              <a:t>Karaca</a:t>
            </a:r>
            <a:r>
              <a:rPr lang="en-US" sz="1200" dirty="0"/>
              <a:t>, T. (2021). Relationships among self-care agency, health perceptions, and activities of daily living in patients after tracheostomy: A cross-sectional multisite study. Wound Management and Prevention, 67(2), 40–47. https://doi.org/10.25270/wmp.2021.2.4047</a:t>
            </a:r>
          </a:p>
          <a:p>
            <a:pPr marL="0" indent="0">
              <a:buNone/>
            </a:pPr>
            <a:r>
              <a:rPr lang="en-US" sz="1200" dirty="0"/>
              <a:t>  Antoniou, I., Wray, J., Kenny, M., Hewitt, R., Hall, A., &amp; Cooke, J. (2022). Hospital training and preparedness of parents and </a:t>
            </a:r>
            <a:r>
              <a:rPr lang="en-US" sz="1200" dirty="0" err="1"/>
              <a:t>carers</a:t>
            </a:r>
            <a:r>
              <a:rPr lang="en-US" sz="1200" dirty="0"/>
              <a:t> in </a:t>
            </a:r>
            <a:r>
              <a:rPr lang="en-US" sz="1200" dirty="0" err="1"/>
              <a:t>paediatric</a:t>
            </a:r>
            <a:r>
              <a:rPr lang="en-US" sz="1200" dirty="0"/>
              <a:t> tracheostomy care: A mixed methods study. International Journal of Pediatric Otorhinolaryngology, 154. https://doi.org/10.1016/j.ijporl.2022.111058</a:t>
            </a:r>
          </a:p>
          <a:p>
            <a:pPr marL="0" indent="0">
              <a:buNone/>
            </a:pPr>
            <a:r>
              <a:rPr lang="en-US" sz="1200" dirty="0"/>
              <a:t>  </a:t>
            </a:r>
            <a:r>
              <a:rPr lang="en-US" sz="1200" dirty="0" err="1"/>
              <a:t>Bontempo</a:t>
            </a:r>
            <a:r>
              <a:rPr lang="en-US" sz="1200" dirty="0"/>
              <a:t>, L. J., &amp; Manning, S. L. (2019). Tracheostomy Emergencies. In Emergency Medicine Clinics of North America (Vol. 37, Issue 1, pp. 109–119). W.B. Saunders. https://doi.org/10.1016/j.emc.2018.09.010</a:t>
            </a:r>
          </a:p>
          <a:p>
            <a:pPr marL="0" indent="0">
              <a:buNone/>
            </a:pPr>
            <a:r>
              <a:rPr lang="en-US" sz="1200" dirty="0"/>
              <a:t>  </a:t>
            </a:r>
            <a:r>
              <a:rPr lang="en-US" sz="1200" dirty="0" err="1"/>
              <a:t>Criner</a:t>
            </a:r>
            <a:r>
              <a:rPr lang="en-US" sz="1200" dirty="0"/>
              <a:t>, G., Make, B., &amp; Celli, B. (1987). Respiratory muscle dysfunction secondary to chronic tracheostomy tube placement. Chest, 91(1), 139–141. https://doi.org/10.1378/chest.91.1.139</a:t>
            </a:r>
          </a:p>
          <a:p>
            <a:pPr marL="0" indent="0">
              <a:buNone/>
            </a:pPr>
            <a:r>
              <a:rPr lang="en-US" sz="1200" dirty="0"/>
              <a:t>  Doherty, C., Neal, R., English, C., Cooke, J., Atkinson, D., Bates, L., Moore, J., Monks, S., Bowler, M., Bruce, I. A., Bateman, N., Wyatt, M., Russell, J., Perkins, R., &amp; McGrath, B. A. (2018). Multidisciplinary guidelines for the management of </a:t>
            </a:r>
            <a:r>
              <a:rPr lang="en-US" sz="1200" dirty="0" err="1"/>
              <a:t>paediatric</a:t>
            </a:r>
            <a:r>
              <a:rPr lang="en-US" sz="1200" dirty="0"/>
              <a:t> tracheostomy emergencies. </a:t>
            </a:r>
            <a:r>
              <a:rPr lang="en-US" sz="1200" dirty="0" err="1"/>
              <a:t>Anaesthesia</a:t>
            </a:r>
            <a:r>
              <a:rPr lang="en-US" sz="1200" dirty="0"/>
              <a:t>, 73(11), 1400–1417. </a:t>
            </a:r>
            <a:r>
              <a:rPr lang="en-US" sz="1200" dirty="0">
                <a:hlinkClick r:id="rId2"/>
              </a:rPr>
              <a:t>https://doi.org/10.1111/anae.14307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4502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60CE-B060-4555-9647-52C5747BA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Hill, C., Dickson, R., Patrick, C. (2023) Case of the Quarter: The Terrible Trach. EMS World. </a:t>
            </a:r>
            <a:r>
              <a:rPr lang="en-US" sz="1400" dirty="0">
                <a:hlinkClick r:id="rId2"/>
              </a:rPr>
              <a:t>Case of the Quarter: The Terrible </a:t>
            </a:r>
            <a:r>
              <a:rPr lang="en-US" sz="1400" dirty="0" err="1">
                <a:hlinkClick r:id="rId2"/>
              </a:rPr>
              <a:t>TrachCase</a:t>
            </a:r>
            <a:r>
              <a:rPr lang="en-US" sz="1400" dirty="0">
                <a:hlinkClick r:id="rId2"/>
              </a:rPr>
              <a:t> of the Quarter: The Terrible Trach (hmpgloballearningnetwork.com)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Mehta, A. B., </a:t>
            </a:r>
            <a:r>
              <a:rPr lang="en-US" sz="1400" dirty="0" err="1"/>
              <a:t>Walkey</a:t>
            </a:r>
            <a:r>
              <a:rPr lang="en-US" sz="1400" dirty="0"/>
              <a:t>, A. J., Curran-Everett, D., &amp; Douglas, I. S. (2019). One-Year Outcomes Following Tracheostomy for Acute Respiratory Failure. Critical Care Medicine, 47(11), 1572–1581. https://doi.org/10.1097/CCM.0000000000003959</a:t>
            </a:r>
          </a:p>
          <a:p>
            <a:pPr marL="0" indent="0">
              <a:buNone/>
            </a:pPr>
            <a:r>
              <a:rPr lang="en-US" sz="1400" dirty="0"/>
              <a:t>  Mitchell, R. B., Hussey, H. M., </a:t>
            </a:r>
            <a:r>
              <a:rPr lang="en-US" sz="1400" dirty="0" err="1"/>
              <a:t>Setzen</a:t>
            </a:r>
            <a:r>
              <a:rPr lang="en-US" sz="1400" dirty="0"/>
              <a:t>, G., Jacobs, I. N., </a:t>
            </a:r>
            <a:r>
              <a:rPr lang="en-US" sz="1400" dirty="0" err="1"/>
              <a:t>Nussenbaum</a:t>
            </a:r>
            <a:r>
              <a:rPr lang="en-US" sz="1400" dirty="0"/>
              <a:t>, B., Dawson, C., Brown, C. A., Brandt, C., Deakins, K., </a:t>
            </a:r>
            <a:r>
              <a:rPr lang="en-US" sz="1400" dirty="0" err="1"/>
              <a:t>Hartnick</a:t>
            </a:r>
            <a:r>
              <a:rPr lang="en-US" sz="1400" dirty="0"/>
              <a:t>, C., &amp; </a:t>
            </a:r>
            <a:r>
              <a:rPr lang="en-US" sz="1400" dirty="0" err="1"/>
              <a:t>Merati</a:t>
            </a:r>
            <a:r>
              <a:rPr lang="en-US" sz="1400" dirty="0"/>
              <a:t>, A. (2013). Clinical consensus statement: Tracheostomy care. Otolaryngology - Head and Neck Surgery (United States), 148(1), 6–20. https://doi.org/10.1177/0194599812460376</a:t>
            </a:r>
          </a:p>
          <a:p>
            <a:pPr marL="0" indent="0">
              <a:buNone/>
            </a:pPr>
            <a:r>
              <a:rPr lang="en-US" sz="1400" dirty="0"/>
              <a:t>  Quinton, B. A., Tierney, W. S., Bryson, P. C., </a:t>
            </a:r>
            <a:r>
              <a:rPr lang="en-US" sz="1400" dirty="0" err="1"/>
              <a:t>Bribriesco</a:t>
            </a:r>
            <a:r>
              <a:rPr lang="en-US" sz="1400" dirty="0"/>
              <a:t>, A., Gillespie, C. T., &amp; Hopkins, B. D. (2022). An institution-wide tracheostomy rounding team: Initial caregiver perceptions. American Journal of Otolaryngology - Head and Neck Medicine and Surgery, 43(2). https://doi.org/10.1016/j.amjoto.2021.103367</a:t>
            </a:r>
          </a:p>
          <a:p>
            <a:pPr marL="0" indent="0">
              <a:buNone/>
            </a:pPr>
            <a:r>
              <a:rPr lang="en-US" sz="1400" dirty="0"/>
              <a:t>  Watters, K. F. (2017). Tracheostomy in infants and children. Respiratory Care, 62(6). https://doi.org/10.4187/respcare.05366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1D9FC3-3605-42E0-9773-22007B64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940525"/>
            <a:ext cx="2225040" cy="740346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84677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928A-96C3-427D-A3E5-0FDD42CD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7639-E834-4C73-B78D-1762D613D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372574" cy="4351337"/>
          </a:xfrm>
        </p:spPr>
        <p:txBody>
          <a:bodyPr/>
          <a:lstStyle/>
          <a:p>
            <a:r>
              <a:rPr lang="en-US" dirty="0"/>
              <a:t>What is a trach?</a:t>
            </a:r>
          </a:p>
          <a:p>
            <a:r>
              <a:rPr lang="en-US" dirty="0"/>
              <a:t>Who receives </a:t>
            </a:r>
            <a:r>
              <a:rPr lang="en-US" dirty="0" err="1"/>
              <a:t>trachs</a:t>
            </a:r>
            <a:r>
              <a:rPr lang="en-US" dirty="0"/>
              <a:t>?</a:t>
            </a:r>
          </a:p>
          <a:p>
            <a:r>
              <a:rPr lang="en-US" dirty="0"/>
              <a:t>Why do people keep </a:t>
            </a:r>
            <a:r>
              <a:rPr lang="en-US" dirty="0" err="1"/>
              <a:t>trachs</a:t>
            </a:r>
            <a:r>
              <a:rPr lang="en-US" dirty="0"/>
              <a:t>?</a:t>
            </a:r>
          </a:p>
          <a:p>
            <a:r>
              <a:rPr lang="en-US" dirty="0"/>
              <a:t>What are the parts of a trach?</a:t>
            </a:r>
          </a:p>
          <a:p>
            <a:r>
              <a:rPr lang="en-US" dirty="0"/>
              <a:t>Problem solving with trach tubes</a:t>
            </a:r>
          </a:p>
          <a:p>
            <a:r>
              <a:rPr lang="en-US" dirty="0"/>
              <a:t>Case study [removed from this copy for patient privacy]</a:t>
            </a:r>
          </a:p>
          <a:p>
            <a:r>
              <a:rPr lang="en-US" dirty="0"/>
              <a:t>Hands-on applications</a:t>
            </a:r>
          </a:p>
        </p:txBody>
      </p:sp>
      <p:pic>
        <p:nvPicPr>
          <p:cNvPr id="1032" name="Picture 8" descr="What are 10 common reasons for a tracheostomy? | Richardson Healthcare">
            <a:extLst>
              <a:ext uri="{FF2B5EF4-FFF2-40B4-BE49-F238E27FC236}">
                <a16:creationId xmlns:a16="http://schemas.microsoft.com/office/drawing/2014/main" id="{3AA59119-90AC-452A-9713-D8F8225C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97" y="1028541"/>
            <a:ext cx="4578512" cy="497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5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999D-85D0-46FB-BE92-5A09CEF4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tracheostomy tube?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56A9-2C64-4B38-8887-50FB55B65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A tracheostomy tube is a semi-permanent artificial airway used in patients with compromised respiratory systems.</a:t>
            </a:r>
          </a:p>
        </p:txBody>
      </p:sp>
      <p:pic>
        <p:nvPicPr>
          <p:cNvPr id="2050" name="Picture 2" descr="Understanding What a Decannulation of Tracheostomy Is">
            <a:extLst>
              <a:ext uri="{FF2B5EF4-FFF2-40B4-BE49-F238E27FC236}">
                <a16:creationId xmlns:a16="http://schemas.microsoft.com/office/drawing/2014/main" id="{79AB9094-9EEC-4D93-8971-F40FAA82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6" y="4106536"/>
            <a:ext cx="4241074" cy="23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0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1D04-851D-4744-8AF4-22FF4D1F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receives tracheostomy tubes?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E8B9-6C71-44C9-B7D7-2C7913396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10-24% of ventilated adult patients receive tracheostomy tubes (Watters, 2017)</a:t>
            </a:r>
          </a:p>
          <a:p>
            <a:r>
              <a:rPr lang="en-US" dirty="0"/>
              <a:t>Average of 84,762 tracheostomy tubes placed per year between 2002-2014 and 2016-2017 (Abril et al, 2021)</a:t>
            </a:r>
          </a:p>
        </p:txBody>
      </p:sp>
      <p:pic>
        <p:nvPicPr>
          <p:cNvPr id="3074" name="Picture 2" descr="Respiratory distress in the patient with a tracheostomy - First10EM">
            <a:extLst>
              <a:ext uri="{FF2B5EF4-FFF2-40B4-BE49-F238E27FC236}">
                <a16:creationId xmlns:a16="http://schemas.microsoft.com/office/drawing/2014/main" id="{E044164A-F102-4ABD-A6EA-11DED75A2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48" y="3116733"/>
            <a:ext cx="4521246" cy="320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B51E-87BE-41D0-905B-837E21DE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keep tracheostomy tubes?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10A4-B58B-4C19-9CE2-86F9F130C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20389"/>
            <a:ext cx="8595360" cy="4351337"/>
          </a:xfrm>
        </p:spPr>
        <p:txBody>
          <a:bodyPr/>
          <a:lstStyle/>
          <a:p>
            <a:r>
              <a:rPr lang="en-US" dirty="0"/>
              <a:t>Many (but not all) patients with tracheostomy tubes are decannulated in acute care or post acute care environment</a:t>
            </a:r>
          </a:p>
          <a:p>
            <a:r>
              <a:rPr lang="en-US" dirty="0"/>
              <a:t>Two categories: physiological and anatomical</a:t>
            </a:r>
          </a:p>
          <a:p>
            <a:r>
              <a:rPr lang="en-US" dirty="0"/>
              <a:t>Physiological examples: impaired respiratory system (</a:t>
            </a:r>
            <a:r>
              <a:rPr lang="en-US" dirty="0" err="1"/>
              <a:t>ie</a:t>
            </a:r>
            <a:r>
              <a:rPr lang="en-US" dirty="0"/>
              <a:t> ARDS, cardiopulmonary disease), impaired central nervous system (</a:t>
            </a:r>
            <a:r>
              <a:rPr lang="en-US" dirty="0" err="1"/>
              <a:t>ie</a:t>
            </a:r>
            <a:r>
              <a:rPr lang="en-US" dirty="0"/>
              <a:t> spinal cord injury, degenerative disease, CVA)</a:t>
            </a:r>
          </a:p>
          <a:p>
            <a:r>
              <a:rPr lang="en-US" dirty="0"/>
              <a:t>Anatomical examples: stenosis (tightening), mass, abnormal anatomy, </a:t>
            </a:r>
            <a:r>
              <a:rPr lang="en-US" dirty="0" err="1"/>
              <a:t>malacia</a:t>
            </a:r>
            <a:r>
              <a:rPr lang="en-US" dirty="0"/>
              <a:t>, craniofacial anomalies (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Treacher</a:t>
            </a:r>
            <a:r>
              <a:rPr lang="en-US" dirty="0"/>
              <a:t> Collins)</a:t>
            </a:r>
          </a:p>
          <a:p>
            <a:r>
              <a:rPr lang="en-US" dirty="0"/>
              <a:t>*Some patients retain </a:t>
            </a:r>
            <a:r>
              <a:rPr lang="en-US" dirty="0" err="1"/>
              <a:t>trachs</a:t>
            </a:r>
            <a:r>
              <a:rPr lang="en-US" dirty="0"/>
              <a:t> for both physiological and anatomical reasons</a:t>
            </a:r>
          </a:p>
        </p:txBody>
      </p:sp>
    </p:spTree>
    <p:extLst>
      <p:ext uri="{BB962C8B-B14F-4D97-AF65-F5344CB8AC3E}">
        <p14:creationId xmlns:p14="http://schemas.microsoft.com/office/powerpoint/2010/main" val="360991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B9A6-AEE3-4BB5-8DAD-2BB5FAD2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oxygen delivery: trach collar/trach mask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14B82-391A-438D-BB1F-EAD1C92FF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0" name="Picture 4" descr="Humidification And Hydration For Tracheostomy And/or Mechanical Ventilation  | Tracheostomy Education">
            <a:extLst>
              <a:ext uri="{FF2B5EF4-FFF2-40B4-BE49-F238E27FC236}">
                <a16:creationId xmlns:a16="http://schemas.microsoft.com/office/drawing/2014/main" id="{BDD2A9D8-3915-4275-A4BF-F8A7D244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21" y="2288177"/>
            <a:ext cx="6645607" cy="37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racheostomy mask and T-pieces">
            <a:extLst>
              <a:ext uri="{FF2B5EF4-FFF2-40B4-BE49-F238E27FC236}">
                <a16:creationId xmlns:a16="http://schemas.microsoft.com/office/drawing/2014/main" id="{50F002DA-867C-4256-9233-7F5DF653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37" y="1903796"/>
            <a:ext cx="3980090" cy="23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0F1A23-662F-4BDA-9207-E0BC8B6EB191}"/>
              </a:ext>
            </a:extLst>
          </p:cNvPr>
          <p:cNvSpPr txBox="1"/>
          <p:nvPr/>
        </p:nvSpPr>
        <p:spPr>
          <a:xfrm>
            <a:off x="2063931" y="4974424"/>
            <a:ext cx="207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circuit</a:t>
            </a:r>
          </a:p>
          <a:p>
            <a:r>
              <a:rPr lang="en-US" dirty="0"/>
              <a:t>(air can escape)</a:t>
            </a:r>
          </a:p>
        </p:txBody>
      </p:sp>
    </p:spTree>
    <p:extLst>
      <p:ext uri="{BB962C8B-B14F-4D97-AF65-F5344CB8AC3E}">
        <p14:creationId xmlns:p14="http://schemas.microsoft.com/office/powerpoint/2010/main" val="43834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2F35C-64CF-4A60-A2F9-E4DB96F5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3" y="5582194"/>
            <a:ext cx="4494494" cy="4093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CLOSED circuit (air should not escape)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295AEF-2287-4377-ACFC-EC8C423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</p:spPr>
        <p:txBody>
          <a:bodyPr/>
          <a:lstStyle/>
          <a:p>
            <a:r>
              <a:rPr lang="en-US" dirty="0"/>
              <a:t>Modes of oxygen delivery: vent/BiPAP/CPAP</a:t>
            </a:r>
          </a:p>
        </p:txBody>
      </p:sp>
      <p:pic>
        <p:nvPicPr>
          <p:cNvPr id="6146" name="Picture 2" descr="Swallowing with a Trach and Vent in the ICU: Part Three - Dysphagia Cafe">
            <a:extLst>
              <a:ext uri="{FF2B5EF4-FFF2-40B4-BE49-F238E27FC236}">
                <a16:creationId xmlns:a16="http://schemas.microsoft.com/office/drawing/2014/main" id="{C0E98B68-B600-4D97-A86E-1AD96C54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914559"/>
            <a:ext cx="5165646" cy="344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log: Tracheostomy and Ventilation in ALS, Part 2: Stephan Korner on Living  with a Trach | ALS Therapy Development Institute">
            <a:extLst>
              <a:ext uri="{FF2B5EF4-FFF2-40B4-BE49-F238E27FC236}">
                <a16:creationId xmlns:a16="http://schemas.microsoft.com/office/drawing/2014/main" id="{C404F607-AEF1-4BA8-A718-82FDD124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04" y="1375954"/>
            <a:ext cx="3461658" cy="46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6DB3-DEE3-4709-AE0E-E895EDDF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oxygen delivery:</a:t>
            </a:r>
            <a:br>
              <a:rPr lang="en-US" dirty="0"/>
            </a:br>
            <a:r>
              <a:rPr lang="en-US" dirty="0"/>
              <a:t>Trilogy</a:t>
            </a:r>
          </a:p>
        </p:txBody>
      </p:sp>
      <p:pic>
        <p:nvPicPr>
          <p:cNvPr id="7170" name="Picture 2" descr="TRILOGY VENTILATORS - Corner Home Medical">
            <a:extLst>
              <a:ext uri="{FF2B5EF4-FFF2-40B4-BE49-F238E27FC236}">
                <a16:creationId xmlns:a16="http://schemas.microsoft.com/office/drawing/2014/main" id="{FC6789CD-1129-488D-887B-95FCD608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34" y="2078165"/>
            <a:ext cx="5231531" cy="34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y Ventilator for Doll or Stuffed Animal, Trach and Vent, or Mask and Vent  Options Available. - Etsy">
            <a:extLst>
              <a:ext uri="{FF2B5EF4-FFF2-40B4-BE49-F238E27FC236}">
                <a16:creationId xmlns:a16="http://schemas.microsoft.com/office/drawing/2014/main" id="{933E9BC0-E189-4293-A8E0-878E406B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1" y="1106918"/>
            <a:ext cx="4113167" cy="548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719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97c55b-383b-4229-a601-f08f65949e0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945C3BB089F4289B93FF625A5A1B8" ma:contentTypeVersion="16" ma:contentTypeDescription="Create a new document." ma:contentTypeScope="" ma:versionID="620622cf8e7d6d4f5d9512d49ae18065">
  <xsd:schema xmlns:xsd="http://www.w3.org/2001/XMLSchema" xmlns:xs="http://www.w3.org/2001/XMLSchema" xmlns:p="http://schemas.microsoft.com/office/2006/metadata/properties" xmlns:ns3="2897c55b-383b-4229-a601-f08f65949e05" xmlns:ns4="26d8dc22-b43c-4f0f-acba-c2d2ed3725d0" targetNamespace="http://schemas.microsoft.com/office/2006/metadata/properties" ma:root="true" ma:fieldsID="f09b66754335d16ea1f17a0847aedce0" ns3:_="" ns4:_="">
    <xsd:import namespace="2897c55b-383b-4229-a601-f08f65949e05"/>
    <xsd:import namespace="26d8dc22-b43c-4f0f-acba-c2d2ed3725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7c55b-383b-4229-a601-f08f65949e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8dc22-b43c-4f0f-acba-c2d2ed3725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BB7061-D835-4423-8EAD-9B48178656DF}">
  <ds:schemaRefs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26d8dc22-b43c-4f0f-acba-c2d2ed3725d0"/>
    <ds:schemaRef ds:uri="http://purl.org/dc/dcmitype/"/>
    <ds:schemaRef ds:uri="http://schemas.microsoft.com/office/2006/documentManagement/types"/>
    <ds:schemaRef ds:uri="http://schemas.microsoft.com/office/infopath/2007/PartnerControls"/>
    <ds:schemaRef ds:uri="2897c55b-383b-4229-a601-f08f65949e0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95E737-FC75-4B55-90D2-926067FB69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F1F74-BC74-4D39-9784-34F6FE712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7c55b-383b-4229-a601-f08f65949e05"/>
    <ds:schemaRef ds:uri="26d8dc22-b43c-4f0f-acba-c2d2ed3725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241</TotalTime>
  <Words>1340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Schoolbook</vt:lpstr>
      <vt:lpstr>Wingdings 2</vt:lpstr>
      <vt:lpstr>View</vt:lpstr>
      <vt:lpstr>Tracheostomy Problem Solving for First Responders</vt:lpstr>
      <vt:lpstr>Introduction</vt:lpstr>
      <vt:lpstr>Overview</vt:lpstr>
      <vt:lpstr>What is a tracheostomy tube?</vt:lpstr>
      <vt:lpstr>Who receives tracheostomy tubes?</vt:lpstr>
      <vt:lpstr>Why do people keep tracheostomy tubes?</vt:lpstr>
      <vt:lpstr>Modes of oxygen delivery: trach collar/trach mask</vt:lpstr>
      <vt:lpstr>Modes of oxygen delivery: vent/BiPAP/CPAP</vt:lpstr>
      <vt:lpstr>Modes of oxygen delivery: Trilogy</vt:lpstr>
      <vt:lpstr>Tracheostomy tube components</vt:lpstr>
      <vt:lpstr>What is a cuff?</vt:lpstr>
      <vt:lpstr>Trach caps, HMEs, PMVs</vt:lpstr>
      <vt:lpstr>PowerPoint Presentation</vt:lpstr>
      <vt:lpstr>PowerPoint Presentation</vt:lpstr>
      <vt:lpstr>Problem solving</vt:lpstr>
      <vt:lpstr>Decision tree for trach emergencies</vt:lpstr>
      <vt:lpstr>[Case study removed for patient privacy]</vt:lpstr>
      <vt:lpstr>Why does trach size/position matter?</vt:lpstr>
      <vt:lpstr>Questions and hands-on trach practice</vt:lpstr>
      <vt:lpstr>Glossary</vt:lpstr>
      <vt:lpstr>Sources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Tracheostomy Basics for First Responders</dc:title>
  <dc:creator>Ruth Julia</dc:creator>
  <cp:lastModifiedBy>Ruth Julia</cp:lastModifiedBy>
  <cp:revision>19</cp:revision>
  <cp:lastPrinted>2024-03-13T22:16:23Z</cp:lastPrinted>
  <dcterms:created xsi:type="dcterms:W3CDTF">2023-12-21T22:12:44Z</dcterms:created>
  <dcterms:modified xsi:type="dcterms:W3CDTF">2024-08-30T15:53:19Z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0x010100109945C3BB089F4289B93FF625A5A1B8</vt:lpwstr>
  </property>
</Properties>
</file>