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58" r:id="rId4"/>
    <p:sldId id="260" r:id="rId5"/>
    <p:sldId id="261" r:id="rId6"/>
    <p:sldId id="259" r:id="rId7"/>
    <p:sldId id="262" r:id="rId8"/>
    <p:sldId id="274" r:id="rId9"/>
    <p:sldId id="273" r:id="rId10"/>
    <p:sldId id="263" r:id="rId11"/>
    <p:sldId id="287" r:id="rId12"/>
    <p:sldId id="264" r:id="rId13"/>
    <p:sldId id="265" r:id="rId14"/>
    <p:sldId id="281" r:id="rId15"/>
    <p:sldId id="285" r:id="rId16"/>
    <p:sldId id="286" r:id="rId17"/>
    <p:sldId id="266" r:id="rId18"/>
    <p:sldId id="267" r:id="rId19"/>
    <p:sldId id="279" r:id="rId20"/>
    <p:sldId id="282" r:id="rId21"/>
    <p:sldId id="268" r:id="rId22"/>
    <p:sldId id="280" r:id="rId23"/>
    <p:sldId id="269" r:id="rId24"/>
    <p:sldId id="275" r:id="rId25"/>
    <p:sldId id="270" r:id="rId26"/>
    <p:sldId id="271" r:id="rId27"/>
    <p:sldId id="284" r:id="rId28"/>
    <p:sldId id="283" r:id="rId29"/>
    <p:sldId id="272" r:id="rId30"/>
    <p:sldId id="276" r:id="rId31"/>
    <p:sldId id="27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81"/>
    <p:restoredTop sz="94650"/>
  </p:normalViewPr>
  <p:slideViewPr>
    <p:cSldViewPr snapToGrid="0">
      <p:cViewPr varScale="1">
        <p:scale>
          <a:sx n="142" d="100"/>
          <a:sy n="142" d="100"/>
        </p:scale>
        <p:origin x="176"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9C5E0E-A16B-46AB-A2D0-82374CAA30B6}"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F74EC215-47FE-4D01-9915-7D5F42BBD2C9}">
      <dgm:prSet/>
      <dgm:spPr/>
      <dgm:t>
        <a:bodyPr/>
        <a:lstStyle/>
        <a:p>
          <a:r>
            <a:rPr lang="en-US"/>
            <a:t>Acute Respiratory Failure</a:t>
          </a:r>
        </a:p>
      </dgm:t>
    </dgm:pt>
    <dgm:pt modelId="{E675E666-0168-4A4E-8334-CD440A31A7F6}" type="parTrans" cxnId="{03E6F82A-C675-46B3-B8EB-25838284E00B}">
      <dgm:prSet/>
      <dgm:spPr/>
      <dgm:t>
        <a:bodyPr/>
        <a:lstStyle/>
        <a:p>
          <a:endParaRPr lang="en-US"/>
        </a:p>
      </dgm:t>
    </dgm:pt>
    <dgm:pt modelId="{C650243E-1AA2-4F1D-8B02-821A9F9F9BA2}" type="sibTrans" cxnId="{03E6F82A-C675-46B3-B8EB-25838284E00B}">
      <dgm:prSet/>
      <dgm:spPr/>
      <dgm:t>
        <a:bodyPr/>
        <a:lstStyle/>
        <a:p>
          <a:endParaRPr lang="en-US"/>
        </a:p>
      </dgm:t>
    </dgm:pt>
    <dgm:pt modelId="{CBBA391A-31A6-4B51-8E27-3C45AE5A0C64}">
      <dgm:prSet/>
      <dgm:spPr/>
      <dgm:t>
        <a:bodyPr/>
        <a:lstStyle/>
        <a:p>
          <a:r>
            <a:rPr lang="en-US"/>
            <a:t>Stroke</a:t>
          </a:r>
        </a:p>
      </dgm:t>
    </dgm:pt>
    <dgm:pt modelId="{E4F25242-8F53-4C72-B883-1DC7B3D51F46}" type="parTrans" cxnId="{4FCE66D7-7D45-414D-A20B-9FA8CBA70510}">
      <dgm:prSet/>
      <dgm:spPr/>
      <dgm:t>
        <a:bodyPr/>
        <a:lstStyle/>
        <a:p>
          <a:endParaRPr lang="en-US"/>
        </a:p>
      </dgm:t>
    </dgm:pt>
    <dgm:pt modelId="{E7A3134B-57C1-4206-86D3-E6B2FC4B3589}" type="sibTrans" cxnId="{4FCE66D7-7D45-414D-A20B-9FA8CBA70510}">
      <dgm:prSet/>
      <dgm:spPr/>
      <dgm:t>
        <a:bodyPr/>
        <a:lstStyle/>
        <a:p>
          <a:endParaRPr lang="en-US"/>
        </a:p>
      </dgm:t>
    </dgm:pt>
    <dgm:pt modelId="{D20BD484-C063-4DE3-8996-7CE12584A2A2}">
      <dgm:prSet/>
      <dgm:spPr/>
      <dgm:t>
        <a:bodyPr/>
        <a:lstStyle/>
        <a:p>
          <a:r>
            <a:rPr lang="en-US"/>
            <a:t>Cardiac Arrest</a:t>
          </a:r>
        </a:p>
      </dgm:t>
    </dgm:pt>
    <dgm:pt modelId="{9FA775B8-DD3E-40B9-94BF-93CC7527F6FC}" type="parTrans" cxnId="{828B7FC0-BD3A-4A90-A24E-A904F5246EB5}">
      <dgm:prSet/>
      <dgm:spPr/>
      <dgm:t>
        <a:bodyPr/>
        <a:lstStyle/>
        <a:p>
          <a:endParaRPr lang="en-US"/>
        </a:p>
      </dgm:t>
    </dgm:pt>
    <dgm:pt modelId="{6D4BB7F5-20AF-4C71-A7E9-1ECCA1C128BE}" type="sibTrans" cxnId="{828B7FC0-BD3A-4A90-A24E-A904F5246EB5}">
      <dgm:prSet/>
      <dgm:spPr/>
      <dgm:t>
        <a:bodyPr/>
        <a:lstStyle/>
        <a:p>
          <a:endParaRPr lang="en-US"/>
        </a:p>
      </dgm:t>
    </dgm:pt>
    <dgm:pt modelId="{B456EB22-DDDF-4EE4-9E2B-F0E3BDB186E4}">
      <dgm:prSet/>
      <dgm:spPr/>
      <dgm:t>
        <a:bodyPr/>
        <a:lstStyle/>
        <a:p>
          <a:r>
            <a:rPr lang="en-US"/>
            <a:t>Trauma</a:t>
          </a:r>
        </a:p>
      </dgm:t>
    </dgm:pt>
    <dgm:pt modelId="{4C071F65-1EE4-48D0-919E-DD97B4667D4F}" type="parTrans" cxnId="{6A4F57CB-CE79-4270-B84B-0A596B564E00}">
      <dgm:prSet/>
      <dgm:spPr/>
      <dgm:t>
        <a:bodyPr/>
        <a:lstStyle/>
        <a:p>
          <a:endParaRPr lang="en-US"/>
        </a:p>
      </dgm:t>
    </dgm:pt>
    <dgm:pt modelId="{527B0AF4-54BB-4ED1-8F1F-B3B0753A7713}" type="sibTrans" cxnId="{6A4F57CB-CE79-4270-B84B-0A596B564E00}">
      <dgm:prSet/>
      <dgm:spPr/>
      <dgm:t>
        <a:bodyPr/>
        <a:lstStyle/>
        <a:p>
          <a:endParaRPr lang="en-US"/>
        </a:p>
      </dgm:t>
    </dgm:pt>
    <dgm:pt modelId="{DD53D939-F6B1-4605-8D8D-C9DC9664BEC8}">
      <dgm:prSet/>
      <dgm:spPr/>
      <dgm:t>
        <a:bodyPr/>
        <a:lstStyle/>
        <a:p>
          <a:r>
            <a:rPr lang="en-US"/>
            <a:t>STEMIs</a:t>
          </a:r>
        </a:p>
      </dgm:t>
    </dgm:pt>
    <dgm:pt modelId="{AD6653F4-5B03-412E-8560-4038040DE372}" type="parTrans" cxnId="{A4131454-4247-4039-94A0-FC9EB815992A}">
      <dgm:prSet/>
      <dgm:spPr/>
      <dgm:t>
        <a:bodyPr/>
        <a:lstStyle/>
        <a:p>
          <a:endParaRPr lang="en-US"/>
        </a:p>
      </dgm:t>
    </dgm:pt>
    <dgm:pt modelId="{EA400403-1F18-4B6C-8100-C81376CDCF70}" type="sibTrans" cxnId="{A4131454-4247-4039-94A0-FC9EB815992A}">
      <dgm:prSet/>
      <dgm:spPr/>
      <dgm:t>
        <a:bodyPr/>
        <a:lstStyle/>
        <a:p>
          <a:endParaRPr lang="en-US"/>
        </a:p>
      </dgm:t>
    </dgm:pt>
    <dgm:pt modelId="{81A385FD-DE7E-2F42-B081-3843EAD82A11}" type="pres">
      <dgm:prSet presAssocID="{C49C5E0E-A16B-46AB-A2D0-82374CAA30B6}" presName="diagram" presStyleCnt="0">
        <dgm:presLayoutVars>
          <dgm:dir/>
          <dgm:resizeHandles val="exact"/>
        </dgm:presLayoutVars>
      </dgm:prSet>
      <dgm:spPr/>
    </dgm:pt>
    <dgm:pt modelId="{55010453-0DAE-9841-AB9B-619CCD13209D}" type="pres">
      <dgm:prSet presAssocID="{F74EC215-47FE-4D01-9915-7D5F42BBD2C9}" presName="node" presStyleLbl="node1" presStyleIdx="0" presStyleCnt="5">
        <dgm:presLayoutVars>
          <dgm:bulletEnabled val="1"/>
        </dgm:presLayoutVars>
      </dgm:prSet>
      <dgm:spPr/>
    </dgm:pt>
    <dgm:pt modelId="{8B868E72-2B51-1341-99C0-A0AD1C9D6A13}" type="pres">
      <dgm:prSet presAssocID="{C650243E-1AA2-4F1D-8B02-821A9F9F9BA2}" presName="sibTrans" presStyleCnt="0"/>
      <dgm:spPr/>
    </dgm:pt>
    <dgm:pt modelId="{3750B1FC-8ACD-334A-B1E6-6FFDA3AF2995}" type="pres">
      <dgm:prSet presAssocID="{CBBA391A-31A6-4B51-8E27-3C45AE5A0C64}" presName="node" presStyleLbl="node1" presStyleIdx="1" presStyleCnt="5">
        <dgm:presLayoutVars>
          <dgm:bulletEnabled val="1"/>
        </dgm:presLayoutVars>
      </dgm:prSet>
      <dgm:spPr/>
    </dgm:pt>
    <dgm:pt modelId="{A71030C9-F507-D044-8BCD-8A21897492DB}" type="pres">
      <dgm:prSet presAssocID="{E7A3134B-57C1-4206-86D3-E6B2FC4B3589}" presName="sibTrans" presStyleCnt="0"/>
      <dgm:spPr/>
    </dgm:pt>
    <dgm:pt modelId="{58E335C7-AC34-E34A-9B7D-0122C77A5CCC}" type="pres">
      <dgm:prSet presAssocID="{D20BD484-C063-4DE3-8996-7CE12584A2A2}" presName="node" presStyleLbl="node1" presStyleIdx="2" presStyleCnt="5">
        <dgm:presLayoutVars>
          <dgm:bulletEnabled val="1"/>
        </dgm:presLayoutVars>
      </dgm:prSet>
      <dgm:spPr/>
    </dgm:pt>
    <dgm:pt modelId="{8C7EE08B-DCE1-854F-B9B7-9A23A236DDB9}" type="pres">
      <dgm:prSet presAssocID="{6D4BB7F5-20AF-4C71-A7E9-1ECCA1C128BE}" presName="sibTrans" presStyleCnt="0"/>
      <dgm:spPr/>
    </dgm:pt>
    <dgm:pt modelId="{EB5D1487-9A62-B646-B457-57C17EBAA399}" type="pres">
      <dgm:prSet presAssocID="{B456EB22-DDDF-4EE4-9E2B-F0E3BDB186E4}" presName="node" presStyleLbl="node1" presStyleIdx="3" presStyleCnt="5">
        <dgm:presLayoutVars>
          <dgm:bulletEnabled val="1"/>
        </dgm:presLayoutVars>
      </dgm:prSet>
      <dgm:spPr/>
    </dgm:pt>
    <dgm:pt modelId="{CC18E73A-7E25-7246-95F2-EF70ACBA2A59}" type="pres">
      <dgm:prSet presAssocID="{527B0AF4-54BB-4ED1-8F1F-B3B0753A7713}" presName="sibTrans" presStyleCnt="0"/>
      <dgm:spPr/>
    </dgm:pt>
    <dgm:pt modelId="{BF23E81C-7FEE-994A-8148-DD1A9F8008C3}" type="pres">
      <dgm:prSet presAssocID="{DD53D939-F6B1-4605-8D8D-C9DC9664BEC8}" presName="node" presStyleLbl="node1" presStyleIdx="4" presStyleCnt="5">
        <dgm:presLayoutVars>
          <dgm:bulletEnabled val="1"/>
        </dgm:presLayoutVars>
      </dgm:prSet>
      <dgm:spPr/>
    </dgm:pt>
  </dgm:ptLst>
  <dgm:cxnLst>
    <dgm:cxn modelId="{825D6727-6599-D54A-90B8-67700B8C1EAB}" type="presOf" srcId="{F74EC215-47FE-4D01-9915-7D5F42BBD2C9}" destId="{55010453-0DAE-9841-AB9B-619CCD13209D}" srcOrd="0" destOrd="0" presId="urn:microsoft.com/office/officeart/2005/8/layout/default"/>
    <dgm:cxn modelId="{03E6F82A-C675-46B3-B8EB-25838284E00B}" srcId="{C49C5E0E-A16B-46AB-A2D0-82374CAA30B6}" destId="{F74EC215-47FE-4D01-9915-7D5F42BBD2C9}" srcOrd="0" destOrd="0" parTransId="{E675E666-0168-4A4E-8334-CD440A31A7F6}" sibTransId="{C650243E-1AA2-4F1D-8B02-821A9F9F9BA2}"/>
    <dgm:cxn modelId="{A4131454-4247-4039-94A0-FC9EB815992A}" srcId="{C49C5E0E-A16B-46AB-A2D0-82374CAA30B6}" destId="{DD53D939-F6B1-4605-8D8D-C9DC9664BEC8}" srcOrd="4" destOrd="0" parTransId="{AD6653F4-5B03-412E-8560-4038040DE372}" sibTransId="{EA400403-1F18-4B6C-8100-C81376CDCF70}"/>
    <dgm:cxn modelId="{49A6D962-3952-9D42-BA92-689DA046BD88}" type="presOf" srcId="{D20BD484-C063-4DE3-8996-7CE12584A2A2}" destId="{58E335C7-AC34-E34A-9B7D-0122C77A5CCC}" srcOrd="0" destOrd="0" presId="urn:microsoft.com/office/officeart/2005/8/layout/default"/>
    <dgm:cxn modelId="{453A9864-D5AB-C747-AA47-4F0DD648C3B4}" type="presOf" srcId="{C49C5E0E-A16B-46AB-A2D0-82374CAA30B6}" destId="{81A385FD-DE7E-2F42-B081-3843EAD82A11}" srcOrd="0" destOrd="0" presId="urn:microsoft.com/office/officeart/2005/8/layout/default"/>
    <dgm:cxn modelId="{E60591B3-0B06-CD45-85CF-B8CE2228F4A6}" type="presOf" srcId="{DD53D939-F6B1-4605-8D8D-C9DC9664BEC8}" destId="{BF23E81C-7FEE-994A-8148-DD1A9F8008C3}" srcOrd="0" destOrd="0" presId="urn:microsoft.com/office/officeart/2005/8/layout/default"/>
    <dgm:cxn modelId="{688B3CB8-75E9-9742-8ACA-1368A5CD9983}" type="presOf" srcId="{CBBA391A-31A6-4B51-8E27-3C45AE5A0C64}" destId="{3750B1FC-8ACD-334A-B1E6-6FFDA3AF2995}" srcOrd="0" destOrd="0" presId="urn:microsoft.com/office/officeart/2005/8/layout/default"/>
    <dgm:cxn modelId="{828B7FC0-BD3A-4A90-A24E-A904F5246EB5}" srcId="{C49C5E0E-A16B-46AB-A2D0-82374CAA30B6}" destId="{D20BD484-C063-4DE3-8996-7CE12584A2A2}" srcOrd="2" destOrd="0" parTransId="{9FA775B8-DD3E-40B9-94BF-93CC7527F6FC}" sibTransId="{6D4BB7F5-20AF-4C71-A7E9-1ECCA1C128BE}"/>
    <dgm:cxn modelId="{6A4F57CB-CE79-4270-B84B-0A596B564E00}" srcId="{C49C5E0E-A16B-46AB-A2D0-82374CAA30B6}" destId="{B456EB22-DDDF-4EE4-9E2B-F0E3BDB186E4}" srcOrd="3" destOrd="0" parTransId="{4C071F65-1EE4-48D0-919E-DD97B4667D4F}" sibTransId="{527B0AF4-54BB-4ED1-8F1F-B3B0753A7713}"/>
    <dgm:cxn modelId="{4FCE66D7-7D45-414D-A20B-9FA8CBA70510}" srcId="{C49C5E0E-A16B-46AB-A2D0-82374CAA30B6}" destId="{CBBA391A-31A6-4B51-8E27-3C45AE5A0C64}" srcOrd="1" destOrd="0" parTransId="{E4F25242-8F53-4C72-B883-1DC7B3D51F46}" sibTransId="{E7A3134B-57C1-4206-86D3-E6B2FC4B3589}"/>
    <dgm:cxn modelId="{E6AD25DF-1384-B94F-A3D8-CC31CF08466B}" type="presOf" srcId="{B456EB22-DDDF-4EE4-9E2B-F0E3BDB186E4}" destId="{EB5D1487-9A62-B646-B457-57C17EBAA399}" srcOrd="0" destOrd="0" presId="urn:microsoft.com/office/officeart/2005/8/layout/default"/>
    <dgm:cxn modelId="{A6AA5954-C0F6-8C41-A2F0-98CB3C0E9FAF}" type="presParOf" srcId="{81A385FD-DE7E-2F42-B081-3843EAD82A11}" destId="{55010453-0DAE-9841-AB9B-619CCD13209D}" srcOrd="0" destOrd="0" presId="urn:microsoft.com/office/officeart/2005/8/layout/default"/>
    <dgm:cxn modelId="{D3ABC0F0-A84E-914A-9057-A26B153F0712}" type="presParOf" srcId="{81A385FD-DE7E-2F42-B081-3843EAD82A11}" destId="{8B868E72-2B51-1341-99C0-A0AD1C9D6A13}" srcOrd="1" destOrd="0" presId="urn:microsoft.com/office/officeart/2005/8/layout/default"/>
    <dgm:cxn modelId="{810531AA-E815-264E-A1A2-8193D87A0256}" type="presParOf" srcId="{81A385FD-DE7E-2F42-B081-3843EAD82A11}" destId="{3750B1FC-8ACD-334A-B1E6-6FFDA3AF2995}" srcOrd="2" destOrd="0" presId="urn:microsoft.com/office/officeart/2005/8/layout/default"/>
    <dgm:cxn modelId="{0B83DA99-099A-7C4C-A7DE-2DDB051CFC4D}" type="presParOf" srcId="{81A385FD-DE7E-2F42-B081-3843EAD82A11}" destId="{A71030C9-F507-D044-8BCD-8A21897492DB}" srcOrd="3" destOrd="0" presId="urn:microsoft.com/office/officeart/2005/8/layout/default"/>
    <dgm:cxn modelId="{42CBD49F-0F75-164B-A2C3-3010C38BC35F}" type="presParOf" srcId="{81A385FD-DE7E-2F42-B081-3843EAD82A11}" destId="{58E335C7-AC34-E34A-9B7D-0122C77A5CCC}" srcOrd="4" destOrd="0" presId="urn:microsoft.com/office/officeart/2005/8/layout/default"/>
    <dgm:cxn modelId="{9B206F8C-3655-F14E-9820-2299070FDF21}" type="presParOf" srcId="{81A385FD-DE7E-2F42-B081-3843EAD82A11}" destId="{8C7EE08B-DCE1-854F-B9B7-9A23A236DDB9}" srcOrd="5" destOrd="0" presId="urn:microsoft.com/office/officeart/2005/8/layout/default"/>
    <dgm:cxn modelId="{264A68AE-82E1-0C4A-8642-A2AE68E81C8E}" type="presParOf" srcId="{81A385FD-DE7E-2F42-B081-3843EAD82A11}" destId="{EB5D1487-9A62-B646-B457-57C17EBAA399}" srcOrd="6" destOrd="0" presId="urn:microsoft.com/office/officeart/2005/8/layout/default"/>
    <dgm:cxn modelId="{D2EE86F9-6AF4-584B-9F2A-E788E33CA67D}" type="presParOf" srcId="{81A385FD-DE7E-2F42-B081-3843EAD82A11}" destId="{CC18E73A-7E25-7246-95F2-EF70ACBA2A59}" srcOrd="7" destOrd="0" presId="urn:microsoft.com/office/officeart/2005/8/layout/default"/>
    <dgm:cxn modelId="{AA2D418E-3215-D34C-A7F9-003CA7FB1538}" type="presParOf" srcId="{81A385FD-DE7E-2F42-B081-3843EAD82A11}" destId="{BF23E81C-7FEE-994A-8148-DD1A9F8008C3}"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8056E3-8BC5-4708-9D7A-88BB7EC3E7C7}"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CE63A5A6-1E32-485B-8634-16F24B4B452C}">
      <dgm:prSet/>
      <dgm:spPr/>
      <dgm:t>
        <a:bodyPr/>
        <a:lstStyle/>
        <a:p>
          <a:r>
            <a:rPr lang="en-US"/>
            <a:t>Affects approximately 260 million individuals worldwide, 25 million Americans.</a:t>
          </a:r>
        </a:p>
      </dgm:t>
    </dgm:pt>
    <dgm:pt modelId="{14EB4543-2559-4834-8A07-8B54041DAB10}" type="parTrans" cxnId="{3B9AED6D-CF29-4FCC-B03E-AC42EBAD0F60}">
      <dgm:prSet/>
      <dgm:spPr/>
      <dgm:t>
        <a:bodyPr/>
        <a:lstStyle/>
        <a:p>
          <a:endParaRPr lang="en-US"/>
        </a:p>
      </dgm:t>
    </dgm:pt>
    <dgm:pt modelId="{4850CB9D-26E9-4C95-B2D3-13802E19F150}" type="sibTrans" cxnId="{3B9AED6D-CF29-4FCC-B03E-AC42EBAD0F60}">
      <dgm:prSet/>
      <dgm:spPr/>
      <dgm:t>
        <a:bodyPr/>
        <a:lstStyle/>
        <a:p>
          <a:endParaRPr lang="en-US"/>
        </a:p>
      </dgm:t>
    </dgm:pt>
    <dgm:pt modelId="{F4610410-EA5D-436B-B161-122C64D4F3D9}">
      <dgm:prSet/>
      <dgm:spPr/>
      <dgm:t>
        <a:bodyPr/>
        <a:lstStyle/>
        <a:p>
          <a:r>
            <a:rPr lang="en-US"/>
            <a:t>&gt; 2 million ED visits annually</a:t>
          </a:r>
        </a:p>
      </dgm:t>
    </dgm:pt>
    <dgm:pt modelId="{8D3FFF23-22E4-4ED3-B472-8B96F928BDDA}" type="parTrans" cxnId="{20F75FB2-F714-4A97-833B-426BCD6575D3}">
      <dgm:prSet/>
      <dgm:spPr/>
      <dgm:t>
        <a:bodyPr/>
        <a:lstStyle/>
        <a:p>
          <a:endParaRPr lang="en-US"/>
        </a:p>
      </dgm:t>
    </dgm:pt>
    <dgm:pt modelId="{1DE8B547-999D-4321-8F0B-6ACBB58F51C0}" type="sibTrans" cxnId="{20F75FB2-F714-4A97-833B-426BCD6575D3}">
      <dgm:prSet/>
      <dgm:spPr/>
      <dgm:t>
        <a:bodyPr/>
        <a:lstStyle/>
        <a:p>
          <a:endParaRPr lang="en-US"/>
        </a:p>
      </dgm:t>
    </dgm:pt>
    <dgm:pt modelId="{5B128D24-E7F2-4C44-86C8-44D68B1554C6}">
      <dgm:prSet/>
      <dgm:spPr/>
      <dgm:t>
        <a:bodyPr/>
        <a:lstStyle/>
        <a:p>
          <a:r>
            <a:rPr lang="en-US"/>
            <a:t>Death rates declining, approximately 400,000 deaths/yr</a:t>
          </a:r>
        </a:p>
      </dgm:t>
    </dgm:pt>
    <dgm:pt modelId="{E56144F4-9750-4FB6-A5CB-7F0123169984}" type="parTrans" cxnId="{981E19AD-15BB-4835-A6CA-125EB0A8315A}">
      <dgm:prSet/>
      <dgm:spPr/>
      <dgm:t>
        <a:bodyPr/>
        <a:lstStyle/>
        <a:p>
          <a:endParaRPr lang="en-US"/>
        </a:p>
      </dgm:t>
    </dgm:pt>
    <dgm:pt modelId="{E44F41ED-9EF9-4890-B777-2F1A5567389D}" type="sibTrans" cxnId="{981E19AD-15BB-4835-A6CA-125EB0A8315A}">
      <dgm:prSet/>
      <dgm:spPr/>
      <dgm:t>
        <a:bodyPr/>
        <a:lstStyle/>
        <a:p>
          <a:endParaRPr lang="en-US"/>
        </a:p>
      </dgm:t>
    </dgm:pt>
    <dgm:pt modelId="{DDC07FAD-806F-4C29-A814-159949525722}">
      <dgm:prSet/>
      <dgm:spPr/>
      <dgm:t>
        <a:bodyPr/>
        <a:lstStyle/>
        <a:p>
          <a:r>
            <a:rPr lang="en-US" dirty="0"/>
            <a:t>Biggest factor: Limited access to healthcare</a:t>
          </a:r>
        </a:p>
      </dgm:t>
    </dgm:pt>
    <dgm:pt modelId="{BB3F6BDC-E603-4A76-BFD3-CF110009A7D6}" type="parTrans" cxnId="{05551F87-FAD0-4BA8-A61A-027D73B36100}">
      <dgm:prSet/>
      <dgm:spPr/>
      <dgm:t>
        <a:bodyPr/>
        <a:lstStyle/>
        <a:p>
          <a:endParaRPr lang="en-US"/>
        </a:p>
      </dgm:t>
    </dgm:pt>
    <dgm:pt modelId="{C5B2691A-A641-42DD-8067-4BE3480BD43C}" type="sibTrans" cxnId="{05551F87-FAD0-4BA8-A61A-027D73B36100}">
      <dgm:prSet/>
      <dgm:spPr/>
      <dgm:t>
        <a:bodyPr/>
        <a:lstStyle/>
        <a:p>
          <a:endParaRPr lang="en-US"/>
        </a:p>
      </dgm:t>
    </dgm:pt>
    <dgm:pt modelId="{3178C033-87FA-5E4C-99C6-08B55871BF76}" type="pres">
      <dgm:prSet presAssocID="{448056E3-8BC5-4708-9D7A-88BB7EC3E7C7}" presName="Name0" presStyleCnt="0">
        <dgm:presLayoutVars>
          <dgm:dir/>
          <dgm:animLvl val="lvl"/>
          <dgm:resizeHandles val="exact"/>
        </dgm:presLayoutVars>
      </dgm:prSet>
      <dgm:spPr/>
    </dgm:pt>
    <dgm:pt modelId="{1B4D73CB-2A7F-8740-82A1-E44FAC03A401}" type="pres">
      <dgm:prSet presAssocID="{CE63A5A6-1E32-485B-8634-16F24B4B452C}" presName="linNode" presStyleCnt="0"/>
      <dgm:spPr/>
    </dgm:pt>
    <dgm:pt modelId="{6965C2B2-29A5-9445-A504-8CD663D06AFA}" type="pres">
      <dgm:prSet presAssocID="{CE63A5A6-1E32-485B-8634-16F24B4B452C}" presName="parentText" presStyleLbl="node1" presStyleIdx="0" presStyleCnt="3">
        <dgm:presLayoutVars>
          <dgm:chMax val="1"/>
          <dgm:bulletEnabled val="1"/>
        </dgm:presLayoutVars>
      </dgm:prSet>
      <dgm:spPr/>
    </dgm:pt>
    <dgm:pt modelId="{8AF96D78-FFFA-6242-805C-50B00C10F9E5}" type="pres">
      <dgm:prSet presAssocID="{4850CB9D-26E9-4C95-B2D3-13802E19F150}" presName="sp" presStyleCnt="0"/>
      <dgm:spPr/>
    </dgm:pt>
    <dgm:pt modelId="{6726F70E-C145-2F4F-97DA-8E77FD8D48A1}" type="pres">
      <dgm:prSet presAssocID="{F4610410-EA5D-436B-B161-122C64D4F3D9}" presName="linNode" presStyleCnt="0"/>
      <dgm:spPr/>
    </dgm:pt>
    <dgm:pt modelId="{530FC121-29DE-594E-A68E-823C793B0830}" type="pres">
      <dgm:prSet presAssocID="{F4610410-EA5D-436B-B161-122C64D4F3D9}" presName="parentText" presStyleLbl="node1" presStyleIdx="1" presStyleCnt="3">
        <dgm:presLayoutVars>
          <dgm:chMax val="1"/>
          <dgm:bulletEnabled val="1"/>
        </dgm:presLayoutVars>
      </dgm:prSet>
      <dgm:spPr/>
    </dgm:pt>
    <dgm:pt modelId="{86B0048E-CF5D-C248-A82C-220DB6F3E91C}" type="pres">
      <dgm:prSet presAssocID="{1DE8B547-999D-4321-8F0B-6ACBB58F51C0}" presName="sp" presStyleCnt="0"/>
      <dgm:spPr/>
    </dgm:pt>
    <dgm:pt modelId="{A05F5307-1050-F442-9AC3-FE94339A9577}" type="pres">
      <dgm:prSet presAssocID="{5B128D24-E7F2-4C44-86C8-44D68B1554C6}" presName="linNode" presStyleCnt="0"/>
      <dgm:spPr/>
    </dgm:pt>
    <dgm:pt modelId="{AB22F2BC-97CD-3640-AE0C-CE6C3137FAF1}" type="pres">
      <dgm:prSet presAssocID="{5B128D24-E7F2-4C44-86C8-44D68B1554C6}" presName="parentText" presStyleLbl="node1" presStyleIdx="2" presStyleCnt="3">
        <dgm:presLayoutVars>
          <dgm:chMax val="1"/>
          <dgm:bulletEnabled val="1"/>
        </dgm:presLayoutVars>
      </dgm:prSet>
      <dgm:spPr/>
    </dgm:pt>
    <dgm:pt modelId="{3507FA45-7930-F145-AA43-950113F2E071}" type="pres">
      <dgm:prSet presAssocID="{5B128D24-E7F2-4C44-86C8-44D68B1554C6}" presName="descendantText" presStyleLbl="alignAccFollowNode1" presStyleIdx="0" presStyleCnt="1">
        <dgm:presLayoutVars>
          <dgm:bulletEnabled val="1"/>
        </dgm:presLayoutVars>
      </dgm:prSet>
      <dgm:spPr/>
    </dgm:pt>
  </dgm:ptLst>
  <dgm:cxnLst>
    <dgm:cxn modelId="{3634FA23-42C4-A14B-ACB4-1B862DFF142D}" type="presOf" srcId="{DDC07FAD-806F-4C29-A814-159949525722}" destId="{3507FA45-7930-F145-AA43-950113F2E071}" srcOrd="0" destOrd="0" presId="urn:microsoft.com/office/officeart/2005/8/layout/vList5"/>
    <dgm:cxn modelId="{3B9AED6D-CF29-4FCC-B03E-AC42EBAD0F60}" srcId="{448056E3-8BC5-4708-9D7A-88BB7EC3E7C7}" destId="{CE63A5A6-1E32-485B-8634-16F24B4B452C}" srcOrd="0" destOrd="0" parTransId="{14EB4543-2559-4834-8A07-8B54041DAB10}" sibTransId="{4850CB9D-26E9-4C95-B2D3-13802E19F150}"/>
    <dgm:cxn modelId="{10BE2B84-CF5D-A748-A4DD-6BE4C1957FE0}" type="presOf" srcId="{CE63A5A6-1E32-485B-8634-16F24B4B452C}" destId="{6965C2B2-29A5-9445-A504-8CD663D06AFA}" srcOrd="0" destOrd="0" presId="urn:microsoft.com/office/officeart/2005/8/layout/vList5"/>
    <dgm:cxn modelId="{05551F87-FAD0-4BA8-A61A-027D73B36100}" srcId="{5B128D24-E7F2-4C44-86C8-44D68B1554C6}" destId="{DDC07FAD-806F-4C29-A814-159949525722}" srcOrd="0" destOrd="0" parTransId="{BB3F6BDC-E603-4A76-BFD3-CF110009A7D6}" sibTransId="{C5B2691A-A641-42DD-8067-4BE3480BD43C}"/>
    <dgm:cxn modelId="{98E4209E-DF61-4942-B817-3488BF173D36}" type="presOf" srcId="{448056E3-8BC5-4708-9D7A-88BB7EC3E7C7}" destId="{3178C033-87FA-5E4C-99C6-08B55871BF76}" srcOrd="0" destOrd="0" presId="urn:microsoft.com/office/officeart/2005/8/layout/vList5"/>
    <dgm:cxn modelId="{981E19AD-15BB-4835-A6CA-125EB0A8315A}" srcId="{448056E3-8BC5-4708-9D7A-88BB7EC3E7C7}" destId="{5B128D24-E7F2-4C44-86C8-44D68B1554C6}" srcOrd="2" destOrd="0" parTransId="{E56144F4-9750-4FB6-A5CB-7F0123169984}" sibTransId="{E44F41ED-9EF9-4890-B777-2F1A5567389D}"/>
    <dgm:cxn modelId="{20F75FB2-F714-4A97-833B-426BCD6575D3}" srcId="{448056E3-8BC5-4708-9D7A-88BB7EC3E7C7}" destId="{F4610410-EA5D-436B-B161-122C64D4F3D9}" srcOrd="1" destOrd="0" parTransId="{8D3FFF23-22E4-4ED3-B472-8B96F928BDDA}" sibTransId="{1DE8B547-999D-4321-8F0B-6ACBB58F51C0}"/>
    <dgm:cxn modelId="{948AF4BC-C085-924A-9D41-B91B867A7560}" type="presOf" srcId="{F4610410-EA5D-436B-B161-122C64D4F3D9}" destId="{530FC121-29DE-594E-A68E-823C793B0830}" srcOrd="0" destOrd="0" presId="urn:microsoft.com/office/officeart/2005/8/layout/vList5"/>
    <dgm:cxn modelId="{C068CFE4-2E59-814F-87EA-D7674E464203}" type="presOf" srcId="{5B128D24-E7F2-4C44-86C8-44D68B1554C6}" destId="{AB22F2BC-97CD-3640-AE0C-CE6C3137FAF1}" srcOrd="0" destOrd="0" presId="urn:microsoft.com/office/officeart/2005/8/layout/vList5"/>
    <dgm:cxn modelId="{FEAA998F-E060-AD49-ADF0-DCCD8B2C1F38}" type="presParOf" srcId="{3178C033-87FA-5E4C-99C6-08B55871BF76}" destId="{1B4D73CB-2A7F-8740-82A1-E44FAC03A401}" srcOrd="0" destOrd="0" presId="urn:microsoft.com/office/officeart/2005/8/layout/vList5"/>
    <dgm:cxn modelId="{BE58C23D-C952-ED41-91AD-ED6FE637F8C3}" type="presParOf" srcId="{1B4D73CB-2A7F-8740-82A1-E44FAC03A401}" destId="{6965C2B2-29A5-9445-A504-8CD663D06AFA}" srcOrd="0" destOrd="0" presId="urn:microsoft.com/office/officeart/2005/8/layout/vList5"/>
    <dgm:cxn modelId="{CAFC397C-8FF7-D14A-80C5-C8AFB8C7B29A}" type="presParOf" srcId="{3178C033-87FA-5E4C-99C6-08B55871BF76}" destId="{8AF96D78-FFFA-6242-805C-50B00C10F9E5}" srcOrd="1" destOrd="0" presId="urn:microsoft.com/office/officeart/2005/8/layout/vList5"/>
    <dgm:cxn modelId="{A6D88FE2-3592-0B48-AE5E-ACDF0E7EB57C}" type="presParOf" srcId="{3178C033-87FA-5E4C-99C6-08B55871BF76}" destId="{6726F70E-C145-2F4F-97DA-8E77FD8D48A1}" srcOrd="2" destOrd="0" presId="urn:microsoft.com/office/officeart/2005/8/layout/vList5"/>
    <dgm:cxn modelId="{D92A2492-874D-334B-9208-AA3D1EACD98A}" type="presParOf" srcId="{6726F70E-C145-2F4F-97DA-8E77FD8D48A1}" destId="{530FC121-29DE-594E-A68E-823C793B0830}" srcOrd="0" destOrd="0" presId="urn:microsoft.com/office/officeart/2005/8/layout/vList5"/>
    <dgm:cxn modelId="{8E6F5E15-FE71-9049-BAD3-C567C5E57942}" type="presParOf" srcId="{3178C033-87FA-5E4C-99C6-08B55871BF76}" destId="{86B0048E-CF5D-C248-A82C-220DB6F3E91C}" srcOrd="3" destOrd="0" presId="urn:microsoft.com/office/officeart/2005/8/layout/vList5"/>
    <dgm:cxn modelId="{633F462F-4E64-6C44-B7A9-052DE2BB2EA3}" type="presParOf" srcId="{3178C033-87FA-5E4C-99C6-08B55871BF76}" destId="{A05F5307-1050-F442-9AC3-FE94339A9577}" srcOrd="4" destOrd="0" presId="urn:microsoft.com/office/officeart/2005/8/layout/vList5"/>
    <dgm:cxn modelId="{18BD3224-C80E-7543-831E-2714789524CD}" type="presParOf" srcId="{A05F5307-1050-F442-9AC3-FE94339A9577}" destId="{AB22F2BC-97CD-3640-AE0C-CE6C3137FAF1}" srcOrd="0" destOrd="0" presId="urn:microsoft.com/office/officeart/2005/8/layout/vList5"/>
    <dgm:cxn modelId="{BDE0FB97-8B69-CE41-8C6F-3D454AD221C6}" type="presParOf" srcId="{A05F5307-1050-F442-9AC3-FE94339A9577}" destId="{3507FA45-7930-F145-AA43-950113F2E07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21EE2A-56D9-4B6D-AACA-60D632539BB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0FCA908-AF1C-438E-8F15-5F611F529FEB}">
      <dgm:prSet/>
      <dgm:spPr/>
      <dgm:t>
        <a:bodyPr/>
        <a:lstStyle/>
        <a:p>
          <a:r>
            <a:rPr lang="en-US"/>
            <a:t>Tachypnea</a:t>
          </a:r>
        </a:p>
      </dgm:t>
    </dgm:pt>
    <dgm:pt modelId="{4C8A1251-B11E-44B1-947A-D846FDC4A05E}" type="parTrans" cxnId="{FD089FA8-EA97-44D3-97E4-EE8F1946B5DD}">
      <dgm:prSet/>
      <dgm:spPr/>
      <dgm:t>
        <a:bodyPr/>
        <a:lstStyle/>
        <a:p>
          <a:endParaRPr lang="en-US"/>
        </a:p>
      </dgm:t>
    </dgm:pt>
    <dgm:pt modelId="{7D5A1E15-EE03-4464-8735-80FC1007FBEE}" type="sibTrans" cxnId="{FD089FA8-EA97-44D3-97E4-EE8F1946B5DD}">
      <dgm:prSet/>
      <dgm:spPr/>
      <dgm:t>
        <a:bodyPr/>
        <a:lstStyle/>
        <a:p>
          <a:endParaRPr lang="en-US"/>
        </a:p>
      </dgm:t>
    </dgm:pt>
    <dgm:pt modelId="{FC1017BE-315D-4784-8C53-CCAA65E44D7C}">
      <dgm:prSet/>
      <dgm:spPr/>
      <dgm:t>
        <a:bodyPr/>
        <a:lstStyle/>
        <a:p>
          <a:r>
            <a:rPr lang="en-US"/>
            <a:t>Tachycardia</a:t>
          </a:r>
        </a:p>
      </dgm:t>
    </dgm:pt>
    <dgm:pt modelId="{6ED14BA0-5D08-4ABC-B4EC-F3211AD76E52}" type="parTrans" cxnId="{21DA0E53-4FC7-4852-BC12-7CD141CDC76D}">
      <dgm:prSet/>
      <dgm:spPr/>
      <dgm:t>
        <a:bodyPr/>
        <a:lstStyle/>
        <a:p>
          <a:endParaRPr lang="en-US"/>
        </a:p>
      </dgm:t>
    </dgm:pt>
    <dgm:pt modelId="{3DF488DD-415F-4650-A2B9-F8DDB7ADB7CF}" type="sibTrans" cxnId="{21DA0E53-4FC7-4852-BC12-7CD141CDC76D}">
      <dgm:prSet/>
      <dgm:spPr/>
      <dgm:t>
        <a:bodyPr/>
        <a:lstStyle/>
        <a:p>
          <a:endParaRPr lang="en-US"/>
        </a:p>
      </dgm:t>
    </dgm:pt>
    <dgm:pt modelId="{CFDD9DAB-DAEE-419C-A62D-B3C86989E45E}">
      <dgm:prSet/>
      <dgm:spPr/>
      <dgm:t>
        <a:bodyPr/>
        <a:lstStyle/>
        <a:p>
          <a:r>
            <a:rPr lang="en-US"/>
            <a:t>Prolonged expiratory phase</a:t>
          </a:r>
        </a:p>
      </dgm:t>
    </dgm:pt>
    <dgm:pt modelId="{F39C9568-70C2-4324-8323-AAE9D8E507F2}" type="parTrans" cxnId="{BE6DD385-4952-41D3-8A6A-6DA0ED214B38}">
      <dgm:prSet/>
      <dgm:spPr/>
      <dgm:t>
        <a:bodyPr/>
        <a:lstStyle/>
        <a:p>
          <a:endParaRPr lang="en-US"/>
        </a:p>
      </dgm:t>
    </dgm:pt>
    <dgm:pt modelId="{C41D884C-F37B-409A-A152-182132AC8489}" type="sibTrans" cxnId="{BE6DD385-4952-41D3-8A6A-6DA0ED214B38}">
      <dgm:prSet/>
      <dgm:spPr/>
      <dgm:t>
        <a:bodyPr/>
        <a:lstStyle/>
        <a:p>
          <a:endParaRPr lang="en-US"/>
        </a:p>
      </dgm:t>
    </dgm:pt>
    <dgm:pt modelId="{BA77F5B3-251B-4C43-952B-16B14661FA40}">
      <dgm:prSet/>
      <dgm:spPr/>
      <dgm:t>
        <a:bodyPr/>
        <a:lstStyle/>
        <a:p>
          <a:r>
            <a:rPr lang="en-US"/>
            <a:t>Reduced air movement (false CTAB)</a:t>
          </a:r>
        </a:p>
      </dgm:t>
    </dgm:pt>
    <dgm:pt modelId="{9D60CE1C-38D7-4098-B0C9-BB14DBC1122A}" type="parTrans" cxnId="{2C35FA0C-7468-4CAD-8D86-26A9D48B30BF}">
      <dgm:prSet/>
      <dgm:spPr/>
      <dgm:t>
        <a:bodyPr/>
        <a:lstStyle/>
        <a:p>
          <a:endParaRPr lang="en-US"/>
        </a:p>
      </dgm:t>
    </dgm:pt>
    <dgm:pt modelId="{0A86BF7D-3DE1-42BC-9D6E-69CB9CC9D0AB}" type="sibTrans" cxnId="{2C35FA0C-7468-4CAD-8D86-26A9D48B30BF}">
      <dgm:prSet/>
      <dgm:spPr/>
      <dgm:t>
        <a:bodyPr/>
        <a:lstStyle/>
        <a:p>
          <a:endParaRPr lang="en-US"/>
        </a:p>
      </dgm:t>
    </dgm:pt>
    <dgm:pt modelId="{76A493A2-CA10-47A5-88F6-EB22C3050896}">
      <dgm:prSet/>
      <dgm:spPr/>
      <dgm:t>
        <a:bodyPr/>
        <a:lstStyle/>
        <a:p>
          <a:r>
            <a:rPr lang="en-US"/>
            <a:t>Conversational dyspnea</a:t>
          </a:r>
        </a:p>
      </dgm:t>
    </dgm:pt>
    <dgm:pt modelId="{24CEB890-B7B6-494F-8458-FBC44424807B}" type="parTrans" cxnId="{C2DAFA67-D117-4699-913B-716671B36D4F}">
      <dgm:prSet/>
      <dgm:spPr/>
      <dgm:t>
        <a:bodyPr/>
        <a:lstStyle/>
        <a:p>
          <a:endParaRPr lang="en-US"/>
        </a:p>
      </dgm:t>
    </dgm:pt>
    <dgm:pt modelId="{97F0B728-7FC0-4674-9D30-AD33C6EBF876}" type="sibTrans" cxnId="{C2DAFA67-D117-4699-913B-716671B36D4F}">
      <dgm:prSet/>
      <dgm:spPr/>
      <dgm:t>
        <a:bodyPr/>
        <a:lstStyle/>
        <a:p>
          <a:endParaRPr lang="en-US"/>
        </a:p>
      </dgm:t>
    </dgm:pt>
    <dgm:pt modelId="{91512036-03CD-4FAD-A3CB-5CE53AA1BB8E}">
      <dgm:prSet/>
      <dgm:spPr/>
      <dgm:t>
        <a:bodyPr/>
        <a:lstStyle/>
        <a:p>
          <a:r>
            <a:rPr lang="en-US"/>
            <a:t>Accessory muscle use/”belly breathing”</a:t>
          </a:r>
        </a:p>
      </dgm:t>
    </dgm:pt>
    <dgm:pt modelId="{55FEC8AE-51F5-4DDB-AC95-3FD8619B49EB}" type="parTrans" cxnId="{0D643256-D60D-4FD2-A238-6755E317B3BC}">
      <dgm:prSet/>
      <dgm:spPr/>
      <dgm:t>
        <a:bodyPr/>
        <a:lstStyle/>
        <a:p>
          <a:endParaRPr lang="en-US"/>
        </a:p>
      </dgm:t>
    </dgm:pt>
    <dgm:pt modelId="{C65E53E8-A8E3-4AEC-A70F-65A0A27B28DB}" type="sibTrans" cxnId="{0D643256-D60D-4FD2-A238-6755E317B3BC}">
      <dgm:prSet/>
      <dgm:spPr/>
      <dgm:t>
        <a:bodyPr/>
        <a:lstStyle/>
        <a:p>
          <a:endParaRPr lang="en-US"/>
        </a:p>
      </dgm:t>
    </dgm:pt>
    <dgm:pt modelId="{DA735B8F-6C9E-4768-9711-74736B9E60AF}">
      <dgm:prSet/>
      <dgm:spPr/>
      <dgm:t>
        <a:bodyPr/>
        <a:lstStyle/>
        <a:p>
          <a:r>
            <a:rPr lang="en-US"/>
            <a:t>Tripod position</a:t>
          </a:r>
        </a:p>
      </dgm:t>
    </dgm:pt>
    <dgm:pt modelId="{F1FDD7DF-47DA-4C4E-B97D-48FDC072FE96}" type="parTrans" cxnId="{74397AC5-ABC3-4D70-A4A4-AF8FD786584C}">
      <dgm:prSet/>
      <dgm:spPr/>
      <dgm:t>
        <a:bodyPr/>
        <a:lstStyle/>
        <a:p>
          <a:endParaRPr lang="en-US"/>
        </a:p>
      </dgm:t>
    </dgm:pt>
    <dgm:pt modelId="{7BBA4F79-7DC0-4B41-AD9A-6D3DCD850FB6}" type="sibTrans" cxnId="{74397AC5-ABC3-4D70-A4A4-AF8FD786584C}">
      <dgm:prSet/>
      <dgm:spPr/>
      <dgm:t>
        <a:bodyPr/>
        <a:lstStyle/>
        <a:p>
          <a:endParaRPr lang="en-US"/>
        </a:p>
      </dgm:t>
    </dgm:pt>
    <dgm:pt modelId="{10DDF9C1-5EB2-294E-BB65-6944C21FE55A}" type="pres">
      <dgm:prSet presAssocID="{8721EE2A-56D9-4B6D-AACA-60D632539BB8}" presName="vert0" presStyleCnt="0">
        <dgm:presLayoutVars>
          <dgm:dir/>
          <dgm:animOne val="branch"/>
          <dgm:animLvl val="lvl"/>
        </dgm:presLayoutVars>
      </dgm:prSet>
      <dgm:spPr/>
    </dgm:pt>
    <dgm:pt modelId="{BE750E09-8D64-6048-915E-3D2003F5F411}" type="pres">
      <dgm:prSet presAssocID="{E0FCA908-AF1C-438E-8F15-5F611F529FEB}" presName="thickLine" presStyleLbl="alignNode1" presStyleIdx="0" presStyleCnt="7"/>
      <dgm:spPr/>
    </dgm:pt>
    <dgm:pt modelId="{FECAADAB-748D-BD4E-814F-E1D85C3AE6EB}" type="pres">
      <dgm:prSet presAssocID="{E0FCA908-AF1C-438E-8F15-5F611F529FEB}" presName="horz1" presStyleCnt="0"/>
      <dgm:spPr/>
    </dgm:pt>
    <dgm:pt modelId="{93873798-E346-834F-833D-452A826E2C2C}" type="pres">
      <dgm:prSet presAssocID="{E0FCA908-AF1C-438E-8F15-5F611F529FEB}" presName="tx1" presStyleLbl="revTx" presStyleIdx="0" presStyleCnt="7"/>
      <dgm:spPr/>
    </dgm:pt>
    <dgm:pt modelId="{36509DE0-D536-C440-8F93-0662A9C45503}" type="pres">
      <dgm:prSet presAssocID="{E0FCA908-AF1C-438E-8F15-5F611F529FEB}" presName="vert1" presStyleCnt="0"/>
      <dgm:spPr/>
    </dgm:pt>
    <dgm:pt modelId="{36FE8668-6D9A-BF4E-B47F-243F4638AE31}" type="pres">
      <dgm:prSet presAssocID="{FC1017BE-315D-4784-8C53-CCAA65E44D7C}" presName="thickLine" presStyleLbl="alignNode1" presStyleIdx="1" presStyleCnt="7"/>
      <dgm:spPr/>
    </dgm:pt>
    <dgm:pt modelId="{98D3BAD1-CDFC-0E44-9797-70A9E079E39D}" type="pres">
      <dgm:prSet presAssocID="{FC1017BE-315D-4784-8C53-CCAA65E44D7C}" presName="horz1" presStyleCnt="0"/>
      <dgm:spPr/>
    </dgm:pt>
    <dgm:pt modelId="{025871A8-68F9-D64C-92E0-595D241C2016}" type="pres">
      <dgm:prSet presAssocID="{FC1017BE-315D-4784-8C53-CCAA65E44D7C}" presName="tx1" presStyleLbl="revTx" presStyleIdx="1" presStyleCnt="7"/>
      <dgm:spPr/>
    </dgm:pt>
    <dgm:pt modelId="{EE8C46B7-2627-3644-879E-34AF46B3AAC9}" type="pres">
      <dgm:prSet presAssocID="{FC1017BE-315D-4784-8C53-CCAA65E44D7C}" presName="vert1" presStyleCnt="0"/>
      <dgm:spPr/>
    </dgm:pt>
    <dgm:pt modelId="{6E467AA1-417E-024A-8F60-195F635135C1}" type="pres">
      <dgm:prSet presAssocID="{CFDD9DAB-DAEE-419C-A62D-B3C86989E45E}" presName="thickLine" presStyleLbl="alignNode1" presStyleIdx="2" presStyleCnt="7"/>
      <dgm:spPr/>
    </dgm:pt>
    <dgm:pt modelId="{95E4A74A-B06E-7640-A4CD-1424D5BAD9D1}" type="pres">
      <dgm:prSet presAssocID="{CFDD9DAB-DAEE-419C-A62D-B3C86989E45E}" presName="horz1" presStyleCnt="0"/>
      <dgm:spPr/>
    </dgm:pt>
    <dgm:pt modelId="{B521DB1E-6F77-AE42-83DD-9A278B8D4744}" type="pres">
      <dgm:prSet presAssocID="{CFDD9DAB-DAEE-419C-A62D-B3C86989E45E}" presName="tx1" presStyleLbl="revTx" presStyleIdx="2" presStyleCnt="7"/>
      <dgm:spPr/>
    </dgm:pt>
    <dgm:pt modelId="{E14F9D0F-1107-3440-8EC7-EA2EBD87D6FC}" type="pres">
      <dgm:prSet presAssocID="{CFDD9DAB-DAEE-419C-A62D-B3C86989E45E}" presName="vert1" presStyleCnt="0"/>
      <dgm:spPr/>
    </dgm:pt>
    <dgm:pt modelId="{FC518C36-864F-2A43-A7FF-DD4B9A03027A}" type="pres">
      <dgm:prSet presAssocID="{BA77F5B3-251B-4C43-952B-16B14661FA40}" presName="thickLine" presStyleLbl="alignNode1" presStyleIdx="3" presStyleCnt="7"/>
      <dgm:spPr/>
    </dgm:pt>
    <dgm:pt modelId="{8617B167-7CCA-9041-B605-99FAB0E0FCD4}" type="pres">
      <dgm:prSet presAssocID="{BA77F5B3-251B-4C43-952B-16B14661FA40}" presName="horz1" presStyleCnt="0"/>
      <dgm:spPr/>
    </dgm:pt>
    <dgm:pt modelId="{0908517E-DE40-A642-81D9-779E12B86708}" type="pres">
      <dgm:prSet presAssocID="{BA77F5B3-251B-4C43-952B-16B14661FA40}" presName="tx1" presStyleLbl="revTx" presStyleIdx="3" presStyleCnt="7"/>
      <dgm:spPr/>
    </dgm:pt>
    <dgm:pt modelId="{4FA4733C-A42B-7B47-AC15-E3567F6D1ED0}" type="pres">
      <dgm:prSet presAssocID="{BA77F5B3-251B-4C43-952B-16B14661FA40}" presName="vert1" presStyleCnt="0"/>
      <dgm:spPr/>
    </dgm:pt>
    <dgm:pt modelId="{FAF461B4-C325-1E4C-9164-6E6BEAB1ED24}" type="pres">
      <dgm:prSet presAssocID="{76A493A2-CA10-47A5-88F6-EB22C3050896}" presName="thickLine" presStyleLbl="alignNode1" presStyleIdx="4" presStyleCnt="7"/>
      <dgm:spPr/>
    </dgm:pt>
    <dgm:pt modelId="{E9A31216-9846-F74E-93B8-CC0471971A79}" type="pres">
      <dgm:prSet presAssocID="{76A493A2-CA10-47A5-88F6-EB22C3050896}" presName="horz1" presStyleCnt="0"/>
      <dgm:spPr/>
    </dgm:pt>
    <dgm:pt modelId="{54F922B9-34B5-FE47-98C9-93A5FDEC0426}" type="pres">
      <dgm:prSet presAssocID="{76A493A2-CA10-47A5-88F6-EB22C3050896}" presName="tx1" presStyleLbl="revTx" presStyleIdx="4" presStyleCnt="7"/>
      <dgm:spPr/>
    </dgm:pt>
    <dgm:pt modelId="{13AD5BAD-AAA8-9A41-B901-4C2E883B3BE1}" type="pres">
      <dgm:prSet presAssocID="{76A493A2-CA10-47A5-88F6-EB22C3050896}" presName="vert1" presStyleCnt="0"/>
      <dgm:spPr/>
    </dgm:pt>
    <dgm:pt modelId="{9AE95934-C4DE-7843-B2B2-567D848585F2}" type="pres">
      <dgm:prSet presAssocID="{91512036-03CD-4FAD-A3CB-5CE53AA1BB8E}" presName="thickLine" presStyleLbl="alignNode1" presStyleIdx="5" presStyleCnt="7"/>
      <dgm:spPr/>
    </dgm:pt>
    <dgm:pt modelId="{FB59580B-1460-1447-805F-CE2312D07503}" type="pres">
      <dgm:prSet presAssocID="{91512036-03CD-4FAD-A3CB-5CE53AA1BB8E}" presName="horz1" presStyleCnt="0"/>
      <dgm:spPr/>
    </dgm:pt>
    <dgm:pt modelId="{98372516-4ADC-C246-813C-B3AB1F70A3AE}" type="pres">
      <dgm:prSet presAssocID="{91512036-03CD-4FAD-A3CB-5CE53AA1BB8E}" presName="tx1" presStyleLbl="revTx" presStyleIdx="5" presStyleCnt="7"/>
      <dgm:spPr/>
    </dgm:pt>
    <dgm:pt modelId="{0B674E6F-A494-AB46-8AD0-0275604BE4C5}" type="pres">
      <dgm:prSet presAssocID="{91512036-03CD-4FAD-A3CB-5CE53AA1BB8E}" presName="vert1" presStyleCnt="0"/>
      <dgm:spPr/>
    </dgm:pt>
    <dgm:pt modelId="{154FFCA8-8A29-6C4F-AFF3-9A1DC24C1CFD}" type="pres">
      <dgm:prSet presAssocID="{DA735B8F-6C9E-4768-9711-74736B9E60AF}" presName="thickLine" presStyleLbl="alignNode1" presStyleIdx="6" presStyleCnt="7"/>
      <dgm:spPr/>
    </dgm:pt>
    <dgm:pt modelId="{EDA0110C-D238-9A43-BBA0-7B1C2E4046A2}" type="pres">
      <dgm:prSet presAssocID="{DA735B8F-6C9E-4768-9711-74736B9E60AF}" presName="horz1" presStyleCnt="0"/>
      <dgm:spPr/>
    </dgm:pt>
    <dgm:pt modelId="{221D387F-2F8F-A54A-B096-ED6B32631C9F}" type="pres">
      <dgm:prSet presAssocID="{DA735B8F-6C9E-4768-9711-74736B9E60AF}" presName="tx1" presStyleLbl="revTx" presStyleIdx="6" presStyleCnt="7"/>
      <dgm:spPr/>
    </dgm:pt>
    <dgm:pt modelId="{CE73B8C6-6373-154F-8084-546D1145D6BD}" type="pres">
      <dgm:prSet presAssocID="{DA735B8F-6C9E-4768-9711-74736B9E60AF}" presName="vert1" presStyleCnt="0"/>
      <dgm:spPr/>
    </dgm:pt>
  </dgm:ptLst>
  <dgm:cxnLst>
    <dgm:cxn modelId="{4DCE3F09-AC49-6648-9253-383828EDCAEF}" type="presOf" srcId="{DA735B8F-6C9E-4768-9711-74736B9E60AF}" destId="{221D387F-2F8F-A54A-B096-ED6B32631C9F}" srcOrd="0" destOrd="0" presId="urn:microsoft.com/office/officeart/2008/layout/LinedList"/>
    <dgm:cxn modelId="{034E270B-B717-DA42-9CCC-0E9897CE0E13}" type="presOf" srcId="{8721EE2A-56D9-4B6D-AACA-60D632539BB8}" destId="{10DDF9C1-5EB2-294E-BB65-6944C21FE55A}" srcOrd="0" destOrd="0" presId="urn:microsoft.com/office/officeart/2008/layout/LinedList"/>
    <dgm:cxn modelId="{2C35FA0C-7468-4CAD-8D86-26A9D48B30BF}" srcId="{8721EE2A-56D9-4B6D-AACA-60D632539BB8}" destId="{BA77F5B3-251B-4C43-952B-16B14661FA40}" srcOrd="3" destOrd="0" parTransId="{9D60CE1C-38D7-4098-B0C9-BB14DBC1122A}" sibTransId="{0A86BF7D-3DE1-42BC-9D6E-69CB9CC9D0AB}"/>
    <dgm:cxn modelId="{AA2D3F47-310B-514C-988B-F66DB8EC1F44}" type="presOf" srcId="{BA77F5B3-251B-4C43-952B-16B14661FA40}" destId="{0908517E-DE40-A642-81D9-779E12B86708}" srcOrd="0" destOrd="0" presId="urn:microsoft.com/office/officeart/2008/layout/LinedList"/>
    <dgm:cxn modelId="{21DA0E53-4FC7-4852-BC12-7CD141CDC76D}" srcId="{8721EE2A-56D9-4B6D-AACA-60D632539BB8}" destId="{FC1017BE-315D-4784-8C53-CCAA65E44D7C}" srcOrd="1" destOrd="0" parTransId="{6ED14BA0-5D08-4ABC-B4EC-F3211AD76E52}" sibTransId="{3DF488DD-415F-4650-A2B9-F8DDB7ADB7CF}"/>
    <dgm:cxn modelId="{71E45154-F88A-7146-931A-41957D85BA1B}" type="presOf" srcId="{FC1017BE-315D-4784-8C53-CCAA65E44D7C}" destId="{025871A8-68F9-D64C-92E0-595D241C2016}" srcOrd="0" destOrd="0" presId="urn:microsoft.com/office/officeart/2008/layout/LinedList"/>
    <dgm:cxn modelId="{0D643256-D60D-4FD2-A238-6755E317B3BC}" srcId="{8721EE2A-56D9-4B6D-AACA-60D632539BB8}" destId="{91512036-03CD-4FAD-A3CB-5CE53AA1BB8E}" srcOrd="5" destOrd="0" parTransId="{55FEC8AE-51F5-4DDB-AC95-3FD8619B49EB}" sibTransId="{C65E53E8-A8E3-4AEC-A70F-65A0A27B28DB}"/>
    <dgm:cxn modelId="{C710E259-1876-DE4F-BA1D-6E2C54C1F1FE}" type="presOf" srcId="{E0FCA908-AF1C-438E-8F15-5F611F529FEB}" destId="{93873798-E346-834F-833D-452A826E2C2C}" srcOrd="0" destOrd="0" presId="urn:microsoft.com/office/officeart/2008/layout/LinedList"/>
    <dgm:cxn modelId="{C2DAFA67-D117-4699-913B-716671B36D4F}" srcId="{8721EE2A-56D9-4B6D-AACA-60D632539BB8}" destId="{76A493A2-CA10-47A5-88F6-EB22C3050896}" srcOrd="4" destOrd="0" parTransId="{24CEB890-B7B6-494F-8458-FBC44424807B}" sibTransId="{97F0B728-7FC0-4674-9D30-AD33C6EBF876}"/>
    <dgm:cxn modelId="{FCEE237C-A7C5-CB4F-8346-68493BCD0343}" type="presOf" srcId="{CFDD9DAB-DAEE-419C-A62D-B3C86989E45E}" destId="{B521DB1E-6F77-AE42-83DD-9A278B8D4744}" srcOrd="0" destOrd="0" presId="urn:microsoft.com/office/officeart/2008/layout/LinedList"/>
    <dgm:cxn modelId="{BE6DD385-4952-41D3-8A6A-6DA0ED214B38}" srcId="{8721EE2A-56D9-4B6D-AACA-60D632539BB8}" destId="{CFDD9DAB-DAEE-419C-A62D-B3C86989E45E}" srcOrd="2" destOrd="0" parTransId="{F39C9568-70C2-4324-8323-AAE9D8E507F2}" sibTransId="{C41D884C-F37B-409A-A152-182132AC8489}"/>
    <dgm:cxn modelId="{FD089FA8-EA97-44D3-97E4-EE8F1946B5DD}" srcId="{8721EE2A-56D9-4B6D-AACA-60D632539BB8}" destId="{E0FCA908-AF1C-438E-8F15-5F611F529FEB}" srcOrd="0" destOrd="0" parTransId="{4C8A1251-B11E-44B1-947A-D846FDC4A05E}" sibTransId="{7D5A1E15-EE03-4464-8735-80FC1007FBEE}"/>
    <dgm:cxn modelId="{74397AC5-ABC3-4D70-A4A4-AF8FD786584C}" srcId="{8721EE2A-56D9-4B6D-AACA-60D632539BB8}" destId="{DA735B8F-6C9E-4768-9711-74736B9E60AF}" srcOrd="6" destOrd="0" parTransId="{F1FDD7DF-47DA-4C4E-B97D-48FDC072FE96}" sibTransId="{7BBA4F79-7DC0-4B41-AD9A-6D3DCD850FB6}"/>
    <dgm:cxn modelId="{514A3DCB-944D-8843-9DC6-9FE537FF15AD}" type="presOf" srcId="{76A493A2-CA10-47A5-88F6-EB22C3050896}" destId="{54F922B9-34B5-FE47-98C9-93A5FDEC0426}" srcOrd="0" destOrd="0" presId="urn:microsoft.com/office/officeart/2008/layout/LinedList"/>
    <dgm:cxn modelId="{2284D5ED-8E5F-2B4E-8154-ECD99F6D98D8}" type="presOf" srcId="{91512036-03CD-4FAD-A3CB-5CE53AA1BB8E}" destId="{98372516-4ADC-C246-813C-B3AB1F70A3AE}" srcOrd="0" destOrd="0" presId="urn:microsoft.com/office/officeart/2008/layout/LinedList"/>
    <dgm:cxn modelId="{5959340B-79A7-4B42-AC98-BF0067A199F7}" type="presParOf" srcId="{10DDF9C1-5EB2-294E-BB65-6944C21FE55A}" destId="{BE750E09-8D64-6048-915E-3D2003F5F411}" srcOrd="0" destOrd="0" presId="urn:microsoft.com/office/officeart/2008/layout/LinedList"/>
    <dgm:cxn modelId="{033F1C41-7A05-BB45-B5C1-B7DCFBD61C20}" type="presParOf" srcId="{10DDF9C1-5EB2-294E-BB65-6944C21FE55A}" destId="{FECAADAB-748D-BD4E-814F-E1D85C3AE6EB}" srcOrd="1" destOrd="0" presId="urn:microsoft.com/office/officeart/2008/layout/LinedList"/>
    <dgm:cxn modelId="{FC2A473D-02F1-0143-B232-FE9E8F0DC5A0}" type="presParOf" srcId="{FECAADAB-748D-BD4E-814F-E1D85C3AE6EB}" destId="{93873798-E346-834F-833D-452A826E2C2C}" srcOrd="0" destOrd="0" presId="urn:microsoft.com/office/officeart/2008/layout/LinedList"/>
    <dgm:cxn modelId="{8E0FFE47-18AA-BF41-836C-72CF04C91C06}" type="presParOf" srcId="{FECAADAB-748D-BD4E-814F-E1D85C3AE6EB}" destId="{36509DE0-D536-C440-8F93-0662A9C45503}" srcOrd="1" destOrd="0" presId="urn:microsoft.com/office/officeart/2008/layout/LinedList"/>
    <dgm:cxn modelId="{28AF910D-5A1D-8A46-856A-9E87B06DD86C}" type="presParOf" srcId="{10DDF9C1-5EB2-294E-BB65-6944C21FE55A}" destId="{36FE8668-6D9A-BF4E-B47F-243F4638AE31}" srcOrd="2" destOrd="0" presId="urn:microsoft.com/office/officeart/2008/layout/LinedList"/>
    <dgm:cxn modelId="{6CECA803-F1FD-8E43-9B74-95F4845B0550}" type="presParOf" srcId="{10DDF9C1-5EB2-294E-BB65-6944C21FE55A}" destId="{98D3BAD1-CDFC-0E44-9797-70A9E079E39D}" srcOrd="3" destOrd="0" presId="urn:microsoft.com/office/officeart/2008/layout/LinedList"/>
    <dgm:cxn modelId="{36372AE6-6CB8-8347-A91C-545B6C67889B}" type="presParOf" srcId="{98D3BAD1-CDFC-0E44-9797-70A9E079E39D}" destId="{025871A8-68F9-D64C-92E0-595D241C2016}" srcOrd="0" destOrd="0" presId="urn:microsoft.com/office/officeart/2008/layout/LinedList"/>
    <dgm:cxn modelId="{0EF7F58F-AB1C-A746-986D-4B40D6CCC6F4}" type="presParOf" srcId="{98D3BAD1-CDFC-0E44-9797-70A9E079E39D}" destId="{EE8C46B7-2627-3644-879E-34AF46B3AAC9}" srcOrd="1" destOrd="0" presId="urn:microsoft.com/office/officeart/2008/layout/LinedList"/>
    <dgm:cxn modelId="{4F9271E7-F1E4-FC4B-92E2-B757696A99E5}" type="presParOf" srcId="{10DDF9C1-5EB2-294E-BB65-6944C21FE55A}" destId="{6E467AA1-417E-024A-8F60-195F635135C1}" srcOrd="4" destOrd="0" presId="urn:microsoft.com/office/officeart/2008/layout/LinedList"/>
    <dgm:cxn modelId="{514B83C2-327A-0D4D-A439-1666FFC7E29E}" type="presParOf" srcId="{10DDF9C1-5EB2-294E-BB65-6944C21FE55A}" destId="{95E4A74A-B06E-7640-A4CD-1424D5BAD9D1}" srcOrd="5" destOrd="0" presId="urn:microsoft.com/office/officeart/2008/layout/LinedList"/>
    <dgm:cxn modelId="{AE0AFE14-54FA-F74F-AEBE-0144123B8CD5}" type="presParOf" srcId="{95E4A74A-B06E-7640-A4CD-1424D5BAD9D1}" destId="{B521DB1E-6F77-AE42-83DD-9A278B8D4744}" srcOrd="0" destOrd="0" presId="urn:microsoft.com/office/officeart/2008/layout/LinedList"/>
    <dgm:cxn modelId="{B39CF747-4DF0-D54D-B952-5C6DEAB38D83}" type="presParOf" srcId="{95E4A74A-B06E-7640-A4CD-1424D5BAD9D1}" destId="{E14F9D0F-1107-3440-8EC7-EA2EBD87D6FC}" srcOrd="1" destOrd="0" presId="urn:microsoft.com/office/officeart/2008/layout/LinedList"/>
    <dgm:cxn modelId="{C5531611-24D4-0842-887C-A8A2FD30BE4A}" type="presParOf" srcId="{10DDF9C1-5EB2-294E-BB65-6944C21FE55A}" destId="{FC518C36-864F-2A43-A7FF-DD4B9A03027A}" srcOrd="6" destOrd="0" presId="urn:microsoft.com/office/officeart/2008/layout/LinedList"/>
    <dgm:cxn modelId="{F92672B8-7761-AE48-B23A-E3380206CEC0}" type="presParOf" srcId="{10DDF9C1-5EB2-294E-BB65-6944C21FE55A}" destId="{8617B167-7CCA-9041-B605-99FAB0E0FCD4}" srcOrd="7" destOrd="0" presId="urn:microsoft.com/office/officeart/2008/layout/LinedList"/>
    <dgm:cxn modelId="{E80D588E-9855-6046-A0D0-2ED5636B38AB}" type="presParOf" srcId="{8617B167-7CCA-9041-B605-99FAB0E0FCD4}" destId="{0908517E-DE40-A642-81D9-779E12B86708}" srcOrd="0" destOrd="0" presId="urn:microsoft.com/office/officeart/2008/layout/LinedList"/>
    <dgm:cxn modelId="{9ED9BA3B-92FD-9F47-A499-94DF9D139E7A}" type="presParOf" srcId="{8617B167-7CCA-9041-B605-99FAB0E0FCD4}" destId="{4FA4733C-A42B-7B47-AC15-E3567F6D1ED0}" srcOrd="1" destOrd="0" presId="urn:microsoft.com/office/officeart/2008/layout/LinedList"/>
    <dgm:cxn modelId="{BBFC2C97-51E8-F541-AAAD-9147197E85D8}" type="presParOf" srcId="{10DDF9C1-5EB2-294E-BB65-6944C21FE55A}" destId="{FAF461B4-C325-1E4C-9164-6E6BEAB1ED24}" srcOrd="8" destOrd="0" presId="urn:microsoft.com/office/officeart/2008/layout/LinedList"/>
    <dgm:cxn modelId="{64045D43-2192-4E40-86A9-9410FB48B023}" type="presParOf" srcId="{10DDF9C1-5EB2-294E-BB65-6944C21FE55A}" destId="{E9A31216-9846-F74E-93B8-CC0471971A79}" srcOrd="9" destOrd="0" presId="urn:microsoft.com/office/officeart/2008/layout/LinedList"/>
    <dgm:cxn modelId="{F211EED4-7FCF-524F-960A-AB3EAD737FE1}" type="presParOf" srcId="{E9A31216-9846-F74E-93B8-CC0471971A79}" destId="{54F922B9-34B5-FE47-98C9-93A5FDEC0426}" srcOrd="0" destOrd="0" presId="urn:microsoft.com/office/officeart/2008/layout/LinedList"/>
    <dgm:cxn modelId="{87B8CAFE-DF62-C349-8BA1-808AC52B8C1B}" type="presParOf" srcId="{E9A31216-9846-F74E-93B8-CC0471971A79}" destId="{13AD5BAD-AAA8-9A41-B901-4C2E883B3BE1}" srcOrd="1" destOrd="0" presId="urn:microsoft.com/office/officeart/2008/layout/LinedList"/>
    <dgm:cxn modelId="{9E706924-6871-7B43-A99C-9203DF79013A}" type="presParOf" srcId="{10DDF9C1-5EB2-294E-BB65-6944C21FE55A}" destId="{9AE95934-C4DE-7843-B2B2-567D848585F2}" srcOrd="10" destOrd="0" presId="urn:microsoft.com/office/officeart/2008/layout/LinedList"/>
    <dgm:cxn modelId="{55FF06B4-D58E-504F-9FE8-BCF8372041CF}" type="presParOf" srcId="{10DDF9C1-5EB2-294E-BB65-6944C21FE55A}" destId="{FB59580B-1460-1447-805F-CE2312D07503}" srcOrd="11" destOrd="0" presId="urn:microsoft.com/office/officeart/2008/layout/LinedList"/>
    <dgm:cxn modelId="{5FEA4FC9-F640-874A-9E23-F07015B53502}" type="presParOf" srcId="{FB59580B-1460-1447-805F-CE2312D07503}" destId="{98372516-4ADC-C246-813C-B3AB1F70A3AE}" srcOrd="0" destOrd="0" presId="urn:microsoft.com/office/officeart/2008/layout/LinedList"/>
    <dgm:cxn modelId="{3F190B6E-5D5D-5441-A6D5-C89B1726A0B3}" type="presParOf" srcId="{FB59580B-1460-1447-805F-CE2312D07503}" destId="{0B674E6F-A494-AB46-8AD0-0275604BE4C5}" srcOrd="1" destOrd="0" presId="urn:microsoft.com/office/officeart/2008/layout/LinedList"/>
    <dgm:cxn modelId="{DF089862-495F-3D45-A85D-567A22FC5A4A}" type="presParOf" srcId="{10DDF9C1-5EB2-294E-BB65-6944C21FE55A}" destId="{154FFCA8-8A29-6C4F-AFF3-9A1DC24C1CFD}" srcOrd="12" destOrd="0" presId="urn:microsoft.com/office/officeart/2008/layout/LinedList"/>
    <dgm:cxn modelId="{698708FF-03C9-4F4D-A454-5BEE2EC5AF00}" type="presParOf" srcId="{10DDF9C1-5EB2-294E-BB65-6944C21FE55A}" destId="{EDA0110C-D238-9A43-BBA0-7B1C2E4046A2}" srcOrd="13" destOrd="0" presId="urn:microsoft.com/office/officeart/2008/layout/LinedList"/>
    <dgm:cxn modelId="{19E90D41-C052-434D-BC24-163075C35FC0}" type="presParOf" srcId="{EDA0110C-D238-9A43-BBA0-7B1C2E4046A2}" destId="{221D387F-2F8F-A54A-B096-ED6B32631C9F}" srcOrd="0" destOrd="0" presId="urn:microsoft.com/office/officeart/2008/layout/LinedList"/>
    <dgm:cxn modelId="{613FBA73-797B-AD4E-B164-12B154F85D4E}" type="presParOf" srcId="{EDA0110C-D238-9A43-BBA0-7B1C2E4046A2}" destId="{CE73B8C6-6373-154F-8084-546D1145D6B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8CEBCB-6F93-4122-848F-B3A948F06A54}" type="doc">
      <dgm:prSet loTypeId="urn:microsoft.com/office/officeart/2005/8/layout/matrix3" loCatId="matrix" qsTypeId="urn:microsoft.com/office/officeart/2005/8/quickstyle/simple1" qsCatId="simple" csTypeId="urn:microsoft.com/office/officeart/2005/8/colors/accent0_3" csCatId="mainScheme"/>
      <dgm:spPr/>
      <dgm:t>
        <a:bodyPr/>
        <a:lstStyle/>
        <a:p>
          <a:endParaRPr lang="en-US"/>
        </a:p>
      </dgm:t>
    </dgm:pt>
    <dgm:pt modelId="{C912CA62-DC7E-4F92-AFDF-18870699B969}">
      <dgm:prSet/>
      <dgm:spPr/>
      <dgm:t>
        <a:bodyPr/>
        <a:lstStyle/>
        <a:p>
          <a:r>
            <a:rPr lang="en-US"/>
            <a:t>Rapid bioavailability through intravenous or intramuscular administration</a:t>
          </a:r>
        </a:p>
      </dgm:t>
    </dgm:pt>
    <dgm:pt modelId="{3B31024D-884F-4044-BFE4-7FD7DD4D67E0}" type="parTrans" cxnId="{BF1198EB-692D-4F03-BABC-837D048D231F}">
      <dgm:prSet/>
      <dgm:spPr/>
      <dgm:t>
        <a:bodyPr/>
        <a:lstStyle/>
        <a:p>
          <a:endParaRPr lang="en-US"/>
        </a:p>
      </dgm:t>
    </dgm:pt>
    <dgm:pt modelId="{52527C6D-1EAC-4E8A-9F7C-070693FD9350}" type="sibTrans" cxnId="{BF1198EB-692D-4F03-BABC-837D048D231F}">
      <dgm:prSet/>
      <dgm:spPr/>
      <dgm:t>
        <a:bodyPr/>
        <a:lstStyle/>
        <a:p>
          <a:endParaRPr lang="en-US"/>
        </a:p>
      </dgm:t>
    </dgm:pt>
    <dgm:pt modelId="{4659D68F-9BC3-470A-B7E5-74A22C32CB0C}">
      <dgm:prSet/>
      <dgm:spPr/>
      <dgm:t>
        <a:bodyPr/>
        <a:lstStyle/>
        <a:p>
          <a:r>
            <a:rPr lang="en-US"/>
            <a:t>Peak serum concentrations being achieved within 1 minute</a:t>
          </a:r>
        </a:p>
      </dgm:t>
    </dgm:pt>
    <dgm:pt modelId="{4C6A18C2-A541-40BE-8AA0-3F633D1BE55B}" type="parTrans" cxnId="{F906087B-8C75-4AF7-B15B-B1D272D0964A}">
      <dgm:prSet/>
      <dgm:spPr/>
      <dgm:t>
        <a:bodyPr/>
        <a:lstStyle/>
        <a:p>
          <a:endParaRPr lang="en-US"/>
        </a:p>
      </dgm:t>
    </dgm:pt>
    <dgm:pt modelId="{949F76BC-3A5E-4EFA-808F-842B5BE454C6}" type="sibTrans" cxnId="{F906087B-8C75-4AF7-B15B-B1D272D0964A}">
      <dgm:prSet/>
      <dgm:spPr/>
      <dgm:t>
        <a:bodyPr/>
        <a:lstStyle/>
        <a:p>
          <a:endParaRPr lang="en-US"/>
        </a:p>
      </dgm:t>
    </dgm:pt>
    <dgm:pt modelId="{A38BA9CA-A602-47C8-8D2E-54E6E3AE421F}">
      <dgm:prSet/>
      <dgm:spPr/>
      <dgm:t>
        <a:bodyPr/>
        <a:lstStyle/>
        <a:p>
          <a:r>
            <a:rPr lang="en-US"/>
            <a:t>Duration of action is approximately 10-15 minutes</a:t>
          </a:r>
        </a:p>
      </dgm:t>
    </dgm:pt>
    <dgm:pt modelId="{1E3BA43A-203C-453E-8D49-E45DDA7B832B}" type="parTrans" cxnId="{8337AB68-B6E2-459C-BE19-32DAE55662DD}">
      <dgm:prSet/>
      <dgm:spPr/>
      <dgm:t>
        <a:bodyPr/>
        <a:lstStyle/>
        <a:p>
          <a:endParaRPr lang="en-US"/>
        </a:p>
      </dgm:t>
    </dgm:pt>
    <dgm:pt modelId="{7984A5EF-A99D-46DC-A7A6-5C6C23AA3420}" type="sibTrans" cxnId="{8337AB68-B6E2-459C-BE19-32DAE55662DD}">
      <dgm:prSet/>
      <dgm:spPr/>
      <dgm:t>
        <a:bodyPr/>
        <a:lstStyle/>
        <a:p>
          <a:endParaRPr lang="en-US"/>
        </a:p>
      </dgm:t>
    </dgm:pt>
    <dgm:pt modelId="{5E249192-7BC6-4B9E-878F-68088482559E}">
      <dgm:prSet/>
      <dgm:spPr/>
      <dgm:t>
        <a:bodyPr/>
        <a:lstStyle/>
        <a:p>
          <a:r>
            <a:rPr lang="en-US"/>
            <a:t>Cleared hepatically with a half-life of 2-3 hours</a:t>
          </a:r>
        </a:p>
      </dgm:t>
    </dgm:pt>
    <dgm:pt modelId="{C0B9264A-8C62-4DF9-A1F7-95BCA555926A}" type="parTrans" cxnId="{25D42A7B-7BDC-43A4-8E61-146D51C17ECB}">
      <dgm:prSet/>
      <dgm:spPr/>
      <dgm:t>
        <a:bodyPr/>
        <a:lstStyle/>
        <a:p>
          <a:endParaRPr lang="en-US"/>
        </a:p>
      </dgm:t>
    </dgm:pt>
    <dgm:pt modelId="{E7AD2C16-0C3B-4AC5-AFB3-FD97FBE7D99C}" type="sibTrans" cxnId="{25D42A7B-7BDC-43A4-8E61-146D51C17ECB}">
      <dgm:prSet/>
      <dgm:spPr/>
      <dgm:t>
        <a:bodyPr/>
        <a:lstStyle/>
        <a:p>
          <a:endParaRPr lang="en-US"/>
        </a:p>
      </dgm:t>
    </dgm:pt>
    <dgm:pt modelId="{BF8F5B1F-1AA3-584A-8FE7-F0281DFEB66F}" type="pres">
      <dgm:prSet presAssocID="{0A8CEBCB-6F93-4122-848F-B3A948F06A54}" presName="matrix" presStyleCnt="0">
        <dgm:presLayoutVars>
          <dgm:chMax val="1"/>
          <dgm:dir/>
          <dgm:resizeHandles val="exact"/>
        </dgm:presLayoutVars>
      </dgm:prSet>
      <dgm:spPr/>
    </dgm:pt>
    <dgm:pt modelId="{D34EE63E-5574-224A-AADD-05D77D614061}" type="pres">
      <dgm:prSet presAssocID="{0A8CEBCB-6F93-4122-848F-B3A948F06A54}" presName="diamond" presStyleLbl="bgShp" presStyleIdx="0" presStyleCnt="1"/>
      <dgm:spPr/>
    </dgm:pt>
    <dgm:pt modelId="{A657041C-9BE7-354B-8556-47F994AED303}" type="pres">
      <dgm:prSet presAssocID="{0A8CEBCB-6F93-4122-848F-B3A948F06A54}" presName="quad1" presStyleLbl="node1" presStyleIdx="0" presStyleCnt="4">
        <dgm:presLayoutVars>
          <dgm:chMax val="0"/>
          <dgm:chPref val="0"/>
          <dgm:bulletEnabled val="1"/>
        </dgm:presLayoutVars>
      </dgm:prSet>
      <dgm:spPr/>
    </dgm:pt>
    <dgm:pt modelId="{8A1D5C92-96DF-5E4D-840E-B779D995FE64}" type="pres">
      <dgm:prSet presAssocID="{0A8CEBCB-6F93-4122-848F-B3A948F06A54}" presName="quad2" presStyleLbl="node1" presStyleIdx="1" presStyleCnt="4">
        <dgm:presLayoutVars>
          <dgm:chMax val="0"/>
          <dgm:chPref val="0"/>
          <dgm:bulletEnabled val="1"/>
        </dgm:presLayoutVars>
      </dgm:prSet>
      <dgm:spPr/>
    </dgm:pt>
    <dgm:pt modelId="{E0F9509F-A64C-DE46-B129-E77964538FDF}" type="pres">
      <dgm:prSet presAssocID="{0A8CEBCB-6F93-4122-848F-B3A948F06A54}" presName="quad3" presStyleLbl="node1" presStyleIdx="2" presStyleCnt="4">
        <dgm:presLayoutVars>
          <dgm:chMax val="0"/>
          <dgm:chPref val="0"/>
          <dgm:bulletEnabled val="1"/>
        </dgm:presLayoutVars>
      </dgm:prSet>
      <dgm:spPr/>
    </dgm:pt>
    <dgm:pt modelId="{BE34E2AD-255E-BA42-8A5D-7A17274E2608}" type="pres">
      <dgm:prSet presAssocID="{0A8CEBCB-6F93-4122-848F-B3A948F06A54}" presName="quad4" presStyleLbl="node1" presStyleIdx="3" presStyleCnt="4">
        <dgm:presLayoutVars>
          <dgm:chMax val="0"/>
          <dgm:chPref val="0"/>
          <dgm:bulletEnabled val="1"/>
        </dgm:presLayoutVars>
      </dgm:prSet>
      <dgm:spPr/>
    </dgm:pt>
  </dgm:ptLst>
  <dgm:cxnLst>
    <dgm:cxn modelId="{8B28D42E-740C-BA4B-BC60-86997512E452}" type="presOf" srcId="{5E249192-7BC6-4B9E-878F-68088482559E}" destId="{BE34E2AD-255E-BA42-8A5D-7A17274E2608}" srcOrd="0" destOrd="0" presId="urn:microsoft.com/office/officeart/2005/8/layout/matrix3"/>
    <dgm:cxn modelId="{BCD0FC3B-3F89-974D-85C2-5246213556A7}" type="presOf" srcId="{0A8CEBCB-6F93-4122-848F-B3A948F06A54}" destId="{BF8F5B1F-1AA3-584A-8FE7-F0281DFEB66F}" srcOrd="0" destOrd="0" presId="urn:microsoft.com/office/officeart/2005/8/layout/matrix3"/>
    <dgm:cxn modelId="{8337AB68-B6E2-459C-BE19-32DAE55662DD}" srcId="{0A8CEBCB-6F93-4122-848F-B3A948F06A54}" destId="{A38BA9CA-A602-47C8-8D2E-54E6E3AE421F}" srcOrd="2" destOrd="0" parTransId="{1E3BA43A-203C-453E-8D49-E45DDA7B832B}" sibTransId="{7984A5EF-A99D-46DC-A7A6-5C6C23AA3420}"/>
    <dgm:cxn modelId="{F906087B-8C75-4AF7-B15B-B1D272D0964A}" srcId="{0A8CEBCB-6F93-4122-848F-B3A948F06A54}" destId="{4659D68F-9BC3-470A-B7E5-74A22C32CB0C}" srcOrd="1" destOrd="0" parTransId="{4C6A18C2-A541-40BE-8AA0-3F633D1BE55B}" sibTransId="{949F76BC-3A5E-4EFA-808F-842B5BE454C6}"/>
    <dgm:cxn modelId="{25D42A7B-7BDC-43A4-8E61-146D51C17ECB}" srcId="{0A8CEBCB-6F93-4122-848F-B3A948F06A54}" destId="{5E249192-7BC6-4B9E-878F-68088482559E}" srcOrd="3" destOrd="0" parTransId="{C0B9264A-8C62-4DF9-A1F7-95BCA555926A}" sibTransId="{E7AD2C16-0C3B-4AC5-AFB3-FD97FBE7D99C}"/>
    <dgm:cxn modelId="{7EC0A4B9-1F54-174C-96D6-4DC87BFB5E13}" type="presOf" srcId="{4659D68F-9BC3-470A-B7E5-74A22C32CB0C}" destId="{8A1D5C92-96DF-5E4D-840E-B779D995FE64}" srcOrd="0" destOrd="0" presId="urn:microsoft.com/office/officeart/2005/8/layout/matrix3"/>
    <dgm:cxn modelId="{4C8894BD-3FC1-B14F-97D3-148886923B45}" type="presOf" srcId="{C912CA62-DC7E-4F92-AFDF-18870699B969}" destId="{A657041C-9BE7-354B-8556-47F994AED303}" srcOrd="0" destOrd="0" presId="urn:microsoft.com/office/officeart/2005/8/layout/matrix3"/>
    <dgm:cxn modelId="{579278D4-40F9-2D42-A950-ADBC993D4991}" type="presOf" srcId="{A38BA9CA-A602-47C8-8D2E-54E6E3AE421F}" destId="{E0F9509F-A64C-DE46-B129-E77964538FDF}" srcOrd="0" destOrd="0" presId="urn:microsoft.com/office/officeart/2005/8/layout/matrix3"/>
    <dgm:cxn modelId="{BF1198EB-692D-4F03-BABC-837D048D231F}" srcId="{0A8CEBCB-6F93-4122-848F-B3A948F06A54}" destId="{C912CA62-DC7E-4F92-AFDF-18870699B969}" srcOrd="0" destOrd="0" parTransId="{3B31024D-884F-4044-BFE4-7FD7DD4D67E0}" sibTransId="{52527C6D-1EAC-4E8A-9F7C-070693FD9350}"/>
    <dgm:cxn modelId="{B80E7AB9-B0C4-E846-AA79-D6898F9C61FD}" type="presParOf" srcId="{BF8F5B1F-1AA3-584A-8FE7-F0281DFEB66F}" destId="{D34EE63E-5574-224A-AADD-05D77D614061}" srcOrd="0" destOrd="0" presId="urn:microsoft.com/office/officeart/2005/8/layout/matrix3"/>
    <dgm:cxn modelId="{71D668E0-8813-3249-922E-990A0A97857C}" type="presParOf" srcId="{BF8F5B1F-1AA3-584A-8FE7-F0281DFEB66F}" destId="{A657041C-9BE7-354B-8556-47F994AED303}" srcOrd="1" destOrd="0" presId="urn:microsoft.com/office/officeart/2005/8/layout/matrix3"/>
    <dgm:cxn modelId="{75C4B529-0F6B-1241-993B-F1E6C167EE63}" type="presParOf" srcId="{BF8F5B1F-1AA3-584A-8FE7-F0281DFEB66F}" destId="{8A1D5C92-96DF-5E4D-840E-B779D995FE64}" srcOrd="2" destOrd="0" presId="urn:microsoft.com/office/officeart/2005/8/layout/matrix3"/>
    <dgm:cxn modelId="{D66F82D9-82DB-5F48-8E55-D4F8A39704DD}" type="presParOf" srcId="{BF8F5B1F-1AA3-584A-8FE7-F0281DFEB66F}" destId="{E0F9509F-A64C-DE46-B129-E77964538FDF}" srcOrd="3" destOrd="0" presId="urn:microsoft.com/office/officeart/2005/8/layout/matrix3"/>
    <dgm:cxn modelId="{B4E338CB-5431-9240-8FD9-9CFDE3137AD7}" type="presParOf" srcId="{BF8F5B1F-1AA3-584A-8FE7-F0281DFEB66F}" destId="{BE34E2AD-255E-BA42-8A5D-7A17274E260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E1D139-B7C3-497B-97FB-5006B90B1F48}"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83330793-0895-4DBD-90CA-2E1AEB0EEE12}">
      <dgm:prSet/>
      <dgm:spPr/>
      <dgm:t>
        <a:bodyPr/>
        <a:lstStyle/>
        <a:p>
          <a:r>
            <a:rPr lang="en-US"/>
            <a:t>In the asthma group, one patient was noted to have a decreasing GCS requiring transient BVM use. </a:t>
          </a:r>
        </a:p>
      </dgm:t>
    </dgm:pt>
    <dgm:pt modelId="{92576BE7-B50A-4F4D-986D-0D31A968FC3A}" type="parTrans" cxnId="{5BCF96DC-D8B4-44F6-819E-058ED66B6330}">
      <dgm:prSet/>
      <dgm:spPr/>
      <dgm:t>
        <a:bodyPr/>
        <a:lstStyle/>
        <a:p>
          <a:endParaRPr lang="en-US"/>
        </a:p>
      </dgm:t>
    </dgm:pt>
    <dgm:pt modelId="{6BEB7DF5-C0F2-4C46-8B42-6E95869B7C7C}" type="sibTrans" cxnId="{5BCF96DC-D8B4-44F6-819E-058ED66B6330}">
      <dgm:prSet/>
      <dgm:spPr/>
      <dgm:t>
        <a:bodyPr/>
        <a:lstStyle/>
        <a:p>
          <a:endParaRPr lang="en-US"/>
        </a:p>
      </dgm:t>
    </dgm:pt>
    <dgm:pt modelId="{18AB117C-1F70-46E4-A8BA-3D3CB894F69A}">
      <dgm:prSet/>
      <dgm:spPr/>
      <dgm:t>
        <a:bodyPr/>
        <a:lstStyle/>
        <a:p>
          <a:r>
            <a:rPr lang="en-US"/>
            <a:t>Upon further review, that patient was experiencing a severe asthma exacerbation upon the medic unit’s arrival and the patient’s GCS was decreasing prior to the 50 mg of IV ketamine administration. </a:t>
          </a:r>
        </a:p>
      </dgm:t>
    </dgm:pt>
    <dgm:pt modelId="{E1E44605-ABCC-46CC-AC49-8AC2C1E69070}" type="parTrans" cxnId="{94792C59-EFED-44D5-8C8E-43234199564F}">
      <dgm:prSet/>
      <dgm:spPr/>
      <dgm:t>
        <a:bodyPr/>
        <a:lstStyle/>
        <a:p>
          <a:endParaRPr lang="en-US"/>
        </a:p>
      </dgm:t>
    </dgm:pt>
    <dgm:pt modelId="{58A9218C-8813-4529-931E-C612B2718CD4}" type="sibTrans" cxnId="{94792C59-EFED-44D5-8C8E-43234199564F}">
      <dgm:prSet/>
      <dgm:spPr/>
      <dgm:t>
        <a:bodyPr/>
        <a:lstStyle/>
        <a:p>
          <a:endParaRPr lang="en-US"/>
        </a:p>
      </dgm:t>
    </dgm:pt>
    <dgm:pt modelId="{9B6E97C8-E3FD-0243-8E8D-5940BECCB57D}" type="pres">
      <dgm:prSet presAssocID="{92E1D139-B7C3-497B-97FB-5006B90B1F48}" presName="vert0" presStyleCnt="0">
        <dgm:presLayoutVars>
          <dgm:dir/>
          <dgm:animOne val="branch"/>
          <dgm:animLvl val="lvl"/>
        </dgm:presLayoutVars>
      </dgm:prSet>
      <dgm:spPr/>
    </dgm:pt>
    <dgm:pt modelId="{9D15AC05-D78D-DA4F-9A44-F42B1CC68786}" type="pres">
      <dgm:prSet presAssocID="{83330793-0895-4DBD-90CA-2E1AEB0EEE12}" presName="thickLine" presStyleLbl="alignNode1" presStyleIdx="0" presStyleCnt="2"/>
      <dgm:spPr/>
    </dgm:pt>
    <dgm:pt modelId="{7C0E7DBD-AC23-BE40-9AC6-7FF5AC9D4129}" type="pres">
      <dgm:prSet presAssocID="{83330793-0895-4DBD-90CA-2E1AEB0EEE12}" presName="horz1" presStyleCnt="0"/>
      <dgm:spPr/>
    </dgm:pt>
    <dgm:pt modelId="{AB76907C-9C78-F843-A445-AE68A06B5FDE}" type="pres">
      <dgm:prSet presAssocID="{83330793-0895-4DBD-90CA-2E1AEB0EEE12}" presName="tx1" presStyleLbl="revTx" presStyleIdx="0" presStyleCnt="2"/>
      <dgm:spPr/>
    </dgm:pt>
    <dgm:pt modelId="{37078E11-C762-484A-8D89-3DE7B3AB867D}" type="pres">
      <dgm:prSet presAssocID="{83330793-0895-4DBD-90CA-2E1AEB0EEE12}" presName="vert1" presStyleCnt="0"/>
      <dgm:spPr/>
    </dgm:pt>
    <dgm:pt modelId="{6A82339B-0AF9-1640-AF53-CC4E938D444C}" type="pres">
      <dgm:prSet presAssocID="{18AB117C-1F70-46E4-A8BA-3D3CB894F69A}" presName="thickLine" presStyleLbl="alignNode1" presStyleIdx="1" presStyleCnt="2"/>
      <dgm:spPr/>
    </dgm:pt>
    <dgm:pt modelId="{7AF7138C-A461-CE43-9C8F-193AABFE989D}" type="pres">
      <dgm:prSet presAssocID="{18AB117C-1F70-46E4-A8BA-3D3CB894F69A}" presName="horz1" presStyleCnt="0"/>
      <dgm:spPr/>
    </dgm:pt>
    <dgm:pt modelId="{68885695-50AA-814C-AE03-643D1740C3A1}" type="pres">
      <dgm:prSet presAssocID="{18AB117C-1F70-46E4-A8BA-3D3CB894F69A}" presName="tx1" presStyleLbl="revTx" presStyleIdx="1" presStyleCnt="2"/>
      <dgm:spPr/>
    </dgm:pt>
    <dgm:pt modelId="{C49568EF-27D2-0049-90CD-7193EF26F223}" type="pres">
      <dgm:prSet presAssocID="{18AB117C-1F70-46E4-A8BA-3D3CB894F69A}" presName="vert1" presStyleCnt="0"/>
      <dgm:spPr/>
    </dgm:pt>
  </dgm:ptLst>
  <dgm:cxnLst>
    <dgm:cxn modelId="{D4DE0432-FE20-444E-B7DC-112486E24D63}" type="presOf" srcId="{92E1D139-B7C3-497B-97FB-5006B90B1F48}" destId="{9B6E97C8-E3FD-0243-8E8D-5940BECCB57D}" srcOrd="0" destOrd="0" presId="urn:microsoft.com/office/officeart/2008/layout/LinedList"/>
    <dgm:cxn modelId="{94792C59-EFED-44D5-8C8E-43234199564F}" srcId="{92E1D139-B7C3-497B-97FB-5006B90B1F48}" destId="{18AB117C-1F70-46E4-A8BA-3D3CB894F69A}" srcOrd="1" destOrd="0" parTransId="{E1E44605-ABCC-46CC-AC49-8AC2C1E69070}" sibTransId="{58A9218C-8813-4529-931E-C612B2718CD4}"/>
    <dgm:cxn modelId="{9134E1A4-F98B-C74F-B3A1-8CE980BDA04C}" type="presOf" srcId="{18AB117C-1F70-46E4-A8BA-3D3CB894F69A}" destId="{68885695-50AA-814C-AE03-643D1740C3A1}" srcOrd="0" destOrd="0" presId="urn:microsoft.com/office/officeart/2008/layout/LinedList"/>
    <dgm:cxn modelId="{B498D8A6-F16D-5D4E-B713-4481614D89BB}" type="presOf" srcId="{83330793-0895-4DBD-90CA-2E1AEB0EEE12}" destId="{AB76907C-9C78-F843-A445-AE68A06B5FDE}" srcOrd="0" destOrd="0" presId="urn:microsoft.com/office/officeart/2008/layout/LinedList"/>
    <dgm:cxn modelId="{5BCF96DC-D8B4-44F6-819E-058ED66B6330}" srcId="{92E1D139-B7C3-497B-97FB-5006B90B1F48}" destId="{83330793-0895-4DBD-90CA-2E1AEB0EEE12}" srcOrd="0" destOrd="0" parTransId="{92576BE7-B50A-4F4D-986D-0D31A968FC3A}" sibTransId="{6BEB7DF5-C0F2-4C46-8B42-6E95869B7C7C}"/>
    <dgm:cxn modelId="{6A92D382-C97D-C742-AEA5-D009A4FF4AAD}" type="presParOf" srcId="{9B6E97C8-E3FD-0243-8E8D-5940BECCB57D}" destId="{9D15AC05-D78D-DA4F-9A44-F42B1CC68786}" srcOrd="0" destOrd="0" presId="urn:microsoft.com/office/officeart/2008/layout/LinedList"/>
    <dgm:cxn modelId="{48395781-B726-2748-84CB-BB8B09D0A9A0}" type="presParOf" srcId="{9B6E97C8-E3FD-0243-8E8D-5940BECCB57D}" destId="{7C0E7DBD-AC23-BE40-9AC6-7FF5AC9D4129}" srcOrd="1" destOrd="0" presId="urn:microsoft.com/office/officeart/2008/layout/LinedList"/>
    <dgm:cxn modelId="{56FCF6A1-701E-8B4F-A635-D5D8D71125F4}" type="presParOf" srcId="{7C0E7DBD-AC23-BE40-9AC6-7FF5AC9D4129}" destId="{AB76907C-9C78-F843-A445-AE68A06B5FDE}" srcOrd="0" destOrd="0" presId="urn:microsoft.com/office/officeart/2008/layout/LinedList"/>
    <dgm:cxn modelId="{6D4582C1-2BD3-0547-8BA0-718DA8F457B3}" type="presParOf" srcId="{7C0E7DBD-AC23-BE40-9AC6-7FF5AC9D4129}" destId="{37078E11-C762-484A-8D89-3DE7B3AB867D}" srcOrd="1" destOrd="0" presId="urn:microsoft.com/office/officeart/2008/layout/LinedList"/>
    <dgm:cxn modelId="{FC1726CC-0FF5-4A46-BAFC-1642F7FC2CC5}" type="presParOf" srcId="{9B6E97C8-E3FD-0243-8E8D-5940BECCB57D}" destId="{6A82339B-0AF9-1640-AF53-CC4E938D444C}" srcOrd="2" destOrd="0" presId="urn:microsoft.com/office/officeart/2008/layout/LinedList"/>
    <dgm:cxn modelId="{74B28373-D3E9-C949-B199-26D3ED93040E}" type="presParOf" srcId="{9B6E97C8-E3FD-0243-8E8D-5940BECCB57D}" destId="{7AF7138C-A461-CE43-9C8F-193AABFE989D}" srcOrd="3" destOrd="0" presId="urn:microsoft.com/office/officeart/2008/layout/LinedList"/>
    <dgm:cxn modelId="{FC35FD7D-22EA-944B-BA49-E117BAC57FB6}" type="presParOf" srcId="{7AF7138C-A461-CE43-9C8F-193AABFE989D}" destId="{68885695-50AA-814C-AE03-643D1740C3A1}" srcOrd="0" destOrd="0" presId="urn:microsoft.com/office/officeart/2008/layout/LinedList"/>
    <dgm:cxn modelId="{396333D5-A8C6-AD43-80AA-6474277BC075}" type="presParOf" srcId="{7AF7138C-A461-CE43-9C8F-193AABFE989D}" destId="{C49568EF-27D2-0049-90CD-7193EF26F22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46E139-2FE7-492A-BA59-60201782C8B3}"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F765D6BB-6F8C-44BC-BBCE-E367AD5E6124}">
      <dgm:prSet/>
      <dgm:spPr/>
      <dgm:t>
        <a:bodyPr/>
        <a:lstStyle/>
        <a:p>
          <a:r>
            <a:rPr lang="en-US"/>
            <a:t>Bolus dose is variable, ranging from 0.1 to 2 mg/kg with and without the use of infusions, which also vary between 0.15 to 2.5mg/kg/hr. </a:t>
          </a:r>
        </a:p>
      </dgm:t>
    </dgm:pt>
    <dgm:pt modelId="{3ACC8FE8-9E70-488B-AC63-2ED213A1D8D7}" type="parTrans" cxnId="{177DF479-F462-4376-B2F7-5D9231602C2E}">
      <dgm:prSet/>
      <dgm:spPr/>
      <dgm:t>
        <a:bodyPr/>
        <a:lstStyle/>
        <a:p>
          <a:endParaRPr lang="en-US"/>
        </a:p>
      </dgm:t>
    </dgm:pt>
    <dgm:pt modelId="{F5165E6E-CCC9-43B3-91AD-FA372D251A7A}" type="sibTrans" cxnId="{177DF479-F462-4376-B2F7-5D9231602C2E}">
      <dgm:prSet/>
      <dgm:spPr/>
      <dgm:t>
        <a:bodyPr/>
        <a:lstStyle/>
        <a:p>
          <a:endParaRPr lang="en-US"/>
        </a:p>
      </dgm:t>
    </dgm:pt>
    <dgm:pt modelId="{74585EEB-F28F-4BCC-8FAC-8AFA59FDBFB3}">
      <dgm:prSet/>
      <dgm:spPr/>
      <dgm:t>
        <a:bodyPr/>
        <a:lstStyle/>
        <a:p>
          <a:r>
            <a:rPr lang="en-US"/>
            <a:t>No optimal dosing regimen has been found.</a:t>
          </a:r>
        </a:p>
      </dgm:t>
    </dgm:pt>
    <dgm:pt modelId="{7632D804-9979-4890-8705-A4854632B07B}" type="parTrans" cxnId="{3F3C6F7C-3B57-4A97-8A5F-27543C46BE19}">
      <dgm:prSet/>
      <dgm:spPr/>
      <dgm:t>
        <a:bodyPr/>
        <a:lstStyle/>
        <a:p>
          <a:endParaRPr lang="en-US"/>
        </a:p>
      </dgm:t>
    </dgm:pt>
    <dgm:pt modelId="{FEBF63D5-F20B-40C1-8C58-0E7A809F277E}" type="sibTrans" cxnId="{3F3C6F7C-3B57-4A97-8A5F-27543C46BE19}">
      <dgm:prSet/>
      <dgm:spPr/>
      <dgm:t>
        <a:bodyPr/>
        <a:lstStyle/>
        <a:p>
          <a:endParaRPr lang="en-US"/>
        </a:p>
      </dgm:t>
    </dgm:pt>
    <dgm:pt modelId="{1ACC648A-743B-8342-A030-8A24DCC130CF}" type="pres">
      <dgm:prSet presAssocID="{8746E139-2FE7-492A-BA59-60201782C8B3}" presName="vert0" presStyleCnt="0">
        <dgm:presLayoutVars>
          <dgm:dir/>
          <dgm:animOne val="branch"/>
          <dgm:animLvl val="lvl"/>
        </dgm:presLayoutVars>
      </dgm:prSet>
      <dgm:spPr/>
    </dgm:pt>
    <dgm:pt modelId="{FB5CA2DE-D2AD-C14D-9DA3-3CA32AEE89E2}" type="pres">
      <dgm:prSet presAssocID="{F765D6BB-6F8C-44BC-BBCE-E367AD5E6124}" presName="thickLine" presStyleLbl="alignNode1" presStyleIdx="0" presStyleCnt="2"/>
      <dgm:spPr/>
    </dgm:pt>
    <dgm:pt modelId="{7EB53991-6A14-A445-97A3-4B1EA5661B2C}" type="pres">
      <dgm:prSet presAssocID="{F765D6BB-6F8C-44BC-BBCE-E367AD5E6124}" presName="horz1" presStyleCnt="0"/>
      <dgm:spPr/>
    </dgm:pt>
    <dgm:pt modelId="{E6486130-212A-6442-BE82-3458BF6177BA}" type="pres">
      <dgm:prSet presAssocID="{F765D6BB-6F8C-44BC-BBCE-E367AD5E6124}" presName="tx1" presStyleLbl="revTx" presStyleIdx="0" presStyleCnt="2"/>
      <dgm:spPr/>
    </dgm:pt>
    <dgm:pt modelId="{0FA55907-2903-8048-A7B2-EF2EC0949778}" type="pres">
      <dgm:prSet presAssocID="{F765D6BB-6F8C-44BC-BBCE-E367AD5E6124}" presName="vert1" presStyleCnt="0"/>
      <dgm:spPr/>
    </dgm:pt>
    <dgm:pt modelId="{8C928E8F-DE08-694B-B74C-BDFAC7757992}" type="pres">
      <dgm:prSet presAssocID="{74585EEB-F28F-4BCC-8FAC-8AFA59FDBFB3}" presName="thickLine" presStyleLbl="alignNode1" presStyleIdx="1" presStyleCnt="2"/>
      <dgm:spPr/>
    </dgm:pt>
    <dgm:pt modelId="{53E77516-B3D1-E444-9E7B-BAADF83AF4A6}" type="pres">
      <dgm:prSet presAssocID="{74585EEB-F28F-4BCC-8FAC-8AFA59FDBFB3}" presName="horz1" presStyleCnt="0"/>
      <dgm:spPr/>
    </dgm:pt>
    <dgm:pt modelId="{8CACC5F3-31B8-AE45-9257-BAF6BB0A0765}" type="pres">
      <dgm:prSet presAssocID="{74585EEB-F28F-4BCC-8FAC-8AFA59FDBFB3}" presName="tx1" presStyleLbl="revTx" presStyleIdx="1" presStyleCnt="2"/>
      <dgm:spPr/>
    </dgm:pt>
    <dgm:pt modelId="{62AA8A5D-220E-AD40-894E-612F830F92EE}" type="pres">
      <dgm:prSet presAssocID="{74585EEB-F28F-4BCC-8FAC-8AFA59FDBFB3}" presName="vert1" presStyleCnt="0"/>
      <dgm:spPr/>
    </dgm:pt>
  </dgm:ptLst>
  <dgm:cxnLst>
    <dgm:cxn modelId="{4AF1A40F-AA24-AE4E-A1D3-487B5491856C}" type="presOf" srcId="{8746E139-2FE7-492A-BA59-60201782C8B3}" destId="{1ACC648A-743B-8342-A030-8A24DCC130CF}" srcOrd="0" destOrd="0" presId="urn:microsoft.com/office/officeart/2008/layout/LinedList"/>
    <dgm:cxn modelId="{5B0F9A4C-9010-354F-8CA6-B1C2E91292F1}" type="presOf" srcId="{F765D6BB-6F8C-44BC-BBCE-E367AD5E6124}" destId="{E6486130-212A-6442-BE82-3458BF6177BA}" srcOrd="0" destOrd="0" presId="urn:microsoft.com/office/officeart/2008/layout/LinedList"/>
    <dgm:cxn modelId="{177DF479-F462-4376-B2F7-5D9231602C2E}" srcId="{8746E139-2FE7-492A-BA59-60201782C8B3}" destId="{F765D6BB-6F8C-44BC-BBCE-E367AD5E6124}" srcOrd="0" destOrd="0" parTransId="{3ACC8FE8-9E70-488B-AC63-2ED213A1D8D7}" sibTransId="{F5165E6E-CCC9-43B3-91AD-FA372D251A7A}"/>
    <dgm:cxn modelId="{3F3C6F7C-3B57-4A97-8A5F-27543C46BE19}" srcId="{8746E139-2FE7-492A-BA59-60201782C8B3}" destId="{74585EEB-F28F-4BCC-8FAC-8AFA59FDBFB3}" srcOrd="1" destOrd="0" parTransId="{7632D804-9979-4890-8705-A4854632B07B}" sibTransId="{FEBF63D5-F20B-40C1-8C58-0E7A809F277E}"/>
    <dgm:cxn modelId="{E3C2A3E9-6E90-844F-A6CA-38AC6FC5F4E1}" type="presOf" srcId="{74585EEB-F28F-4BCC-8FAC-8AFA59FDBFB3}" destId="{8CACC5F3-31B8-AE45-9257-BAF6BB0A0765}" srcOrd="0" destOrd="0" presId="urn:microsoft.com/office/officeart/2008/layout/LinedList"/>
    <dgm:cxn modelId="{98EB029C-A7C2-DD42-9DA1-582C8148AB29}" type="presParOf" srcId="{1ACC648A-743B-8342-A030-8A24DCC130CF}" destId="{FB5CA2DE-D2AD-C14D-9DA3-3CA32AEE89E2}" srcOrd="0" destOrd="0" presId="urn:microsoft.com/office/officeart/2008/layout/LinedList"/>
    <dgm:cxn modelId="{475CC40B-7D8B-2249-BF0E-65E84515628F}" type="presParOf" srcId="{1ACC648A-743B-8342-A030-8A24DCC130CF}" destId="{7EB53991-6A14-A445-97A3-4B1EA5661B2C}" srcOrd="1" destOrd="0" presId="urn:microsoft.com/office/officeart/2008/layout/LinedList"/>
    <dgm:cxn modelId="{3AFFA6A4-1B66-7C49-948B-52CB5D16D4AD}" type="presParOf" srcId="{7EB53991-6A14-A445-97A3-4B1EA5661B2C}" destId="{E6486130-212A-6442-BE82-3458BF6177BA}" srcOrd="0" destOrd="0" presId="urn:microsoft.com/office/officeart/2008/layout/LinedList"/>
    <dgm:cxn modelId="{09D7B7E2-9196-E842-95CA-50B086C9CC32}" type="presParOf" srcId="{7EB53991-6A14-A445-97A3-4B1EA5661B2C}" destId="{0FA55907-2903-8048-A7B2-EF2EC0949778}" srcOrd="1" destOrd="0" presId="urn:microsoft.com/office/officeart/2008/layout/LinedList"/>
    <dgm:cxn modelId="{7203A8D2-4715-084C-B690-D63FDB3BA4A5}" type="presParOf" srcId="{1ACC648A-743B-8342-A030-8A24DCC130CF}" destId="{8C928E8F-DE08-694B-B74C-BDFAC7757992}" srcOrd="2" destOrd="0" presId="urn:microsoft.com/office/officeart/2008/layout/LinedList"/>
    <dgm:cxn modelId="{97C3EFEF-E840-254D-A480-C4983809F9C8}" type="presParOf" srcId="{1ACC648A-743B-8342-A030-8A24DCC130CF}" destId="{53E77516-B3D1-E444-9E7B-BAADF83AF4A6}" srcOrd="3" destOrd="0" presId="urn:microsoft.com/office/officeart/2008/layout/LinedList"/>
    <dgm:cxn modelId="{48A48310-F3CE-5C46-9507-5196F1F3BD2E}" type="presParOf" srcId="{53E77516-B3D1-E444-9E7B-BAADF83AF4A6}" destId="{8CACC5F3-31B8-AE45-9257-BAF6BB0A0765}" srcOrd="0" destOrd="0" presId="urn:microsoft.com/office/officeart/2008/layout/LinedList"/>
    <dgm:cxn modelId="{1062F3F4-A077-6942-A49B-BD384B47A78F}" type="presParOf" srcId="{53E77516-B3D1-E444-9E7B-BAADF83AF4A6}" destId="{62AA8A5D-220E-AD40-894E-612F830F92E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10453-0DAE-9841-AB9B-619CCD13209D}">
      <dsp:nvSpPr>
        <dsp:cNvPr id="0" name=""/>
        <dsp:cNvSpPr/>
      </dsp:nvSpPr>
      <dsp:spPr>
        <a:xfrm>
          <a:off x="0"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Acute Respiratory Failure</a:t>
          </a:r>
        </a:p>
      </dsp:txBody>
      <dsp:txXfrm>
        <a:off x="0" y="39687"/>
        <a:ext cx="3286125" cy="1971675"/>
      </dsp:txXfrm>
    </dsp:sp>
    <dsp:sp modelId="{3750B1FC-8ACD-334A-B1E6-6FFDA3AF2995}">
      <dsp:nvSpPr>
        <dsp:cNvPr id="0" name=""/>
        <dsp:cNvSpPr/>
      </dsp:nvSpPr>
      <dsp:spPr>
        <a:xfrm>
          <a:off x="3614737"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Stroke</a:t>
          </a:r>
        </a:p>
      </dsp:txBody>
      <dsp:txXfrm>
        <a:off x="3614737" y="39687"/>
        <a:ext cx="3286125" cy="1971675"/>
      </dsp:txXfrm>
    </dsp:sp>
    <dsp:sp modelId="{58E335C7-AC34-E34A-9B7D-0122C77A5CCC}">
      <dsp:nvSpPr>
        <dsp:cNvPr id="0" name=""/>
        <dsp:cNvSpPr/>
      </dsp:nvSpPr>
      <dsp:spPr>
        <a:xfrm>
          <a:off x="7229475"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Cardiac Arrest</a:t>
          </a:r>
        </a:p>
      </dsp:txBody>
      <dsp:txXfrm>
        <a:off x="7229475" y="39687"/>
        <a:ext cx="3286125" cy="1971675"/>
      </dsp:txXfrm>
    </dsp:sp>
    <dsp:sp modelId="{EB5D1487-9A62-B646-B457-57C17EBAA399}">
      <dsp:nvSpPr>
        <dsp:cNvPr id="0" name=""/>
        <dsp:cNvSpPr/>
      </dsp:nvSpPr>
      <dsp:spPr>
        <a:xfrm>
          <a:off x="1807368"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Trauma</a:t>
          </a:r>
        </a:p>
      </dsp:txBody>
      <dsp:txXfrm>
        <a:off x="1807368" y="2339975"/>
        <a:ext cx="3286125" cy="1971675"/>
      </dsp:txXfrm>
    </dsp:sp>
    <dsp:sp modelId="{BF23E81C-7FEE-994A-8148-DD1A9F8008C3}">
      <dsp:nvSpPr>
        <dsp:cNvPr id="0" name=""/>
        <dsp:cNvSpPr/>
      </dsp:nvSpPr>
      <dsp:spPr>
        <a:xfrm>
          <a:off x="5422106"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STEMIs</a:t>
          </a:r>
        </a:p>
      </dsp:txBody>
      <dsp:txXfrm>
        <a:off x="5422106"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5C2B2-29A5-9445-A504-8CD663D06AFA}">
      <dsp:nvSpPr>
        <dsp:cNvPr id="0" name=""/>
        <dsp:cNvSpPr/>
      </dsp:nvSpPr>
      <dsp:spPr>
        <a:xfrm>
          <a:off x="0" y="2124"/>
          <a:ext cx="3785616" cy="140228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Affects approximately 260 million individuals worldwide, 25 million Americans.</a:t>
          </a:r>
        </a:p>
      </dsp:txBody>
      <dsp:txXfrm>
        <a:off x="68454" y="70578"/>
        <a:ext cx="3648708" cy="1265378"/>
      </dsp:txXfrm>
    </dsp:sp>
    <dsp:sp modelId="{530FC121-29DE-594E-A68E-823C793B0830}">
      <dsp:nvSpPr>
        <dsp:cNvPr id="0" name=""/>
        <dsp:cNvSpPr/>
      </dsp:nvSpPr>
      <dsp:spPr>
        <a:xfrm>
          <a:off x="0" y="1474525"/>
          <a:ext cx="3785616" cy="1402286"/>
        </a:xfrm>
        <a:prstGeom prst="roundRect">
          <a:avLst/>
        </a:prstGeom>
        <a:solidFill>
          <a:schemeClr val="accent2">
            <a:hueOff val="3221806"/>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&gt; 2 million ED visits annually</a:t>
          </a:r>
        </a:p>
      </dsp:txBody>
      <dsp:txXfrm>
        <a:off x="68454" y="1542979"/>
        <a:ext cx="3648708" cy="1265378"/>
      </dsp:txXfrm>
    </dsp:sp>
    <dsp:sp modelId="{3507FA45-7930-F145-AA43-950113F2E071}">
      <dsp:nvSpPr>
        <dsp:cNvPr id="0" name=""/>
        <dsp:cNvSpPr/>
      </dsp:nvSpPr>
      <dsp:spPr>
        <a:xfrm rot="5400000">
          <a:off x="6589693" y="283077"/>
          <a:ext cx="1121829" cy="6729984"/>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t>Biggest factor: Limited access to healthcare</a:t>
          </a:r>
        </a:p>
      </dsp:txBody>
      <dsp:txXfrm rot="-5400000">
        <a:off x="3785616" y="3141918"/>
        <a:ext cx="6675221" cy="1012303"/>
      </dsp:txXfrm>
    </dsp:sp>
    <dsp:sp modelId="{AB22F2BC-97CD-3640-AE0C-CE6C3137FAF1}">
      <dsp:nvSpPr>
        <dsp:cNvPr id="0" name=""/>
        <dsp:cNvSpPr/>
      </dsp:nvSpPr>
      <dsp:spPr>
        <a:xfrm>
          <a:off x="0" y="2946926"/>
          <a:ext cx="3785616" cy="1402286"/>
        </a:xfrm>
        <a:prstGeom prst="roundRect">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Death rates declining, approximately 400,000 deaths/yr</a:t>
          </a:r>
        </a:p>
      </dsp:txBody>
      <dsp:txXfrm>
        <a:off x="68454" y="3015380"/>
        <a:ext cx="3648708" cy="1265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50E09-8D64-6048-915E-3D2003F5F411}">
      <dsp:nvSpPr>
        <dsp:cNvPr id="0" name=""/>
        <dsp:cNvSpPr/>
      </dsp:nvSpPr>
      <dsp:spPr>
        <a:xfrm>
          <a:off x="0" y="53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873798-E346-834F-833D-452A826E2C2C}">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Tachypnea</a:t>
          </a:r>
        </a:p>
      </dsp:txBody>
      <dsp:txXfrm>
        <a:off x="0" y="531"/>
        <a:ext cx="10515600" cy="621467"/>
      </dsp:txXfrm>
    </dsp:sp>
    <dsp:sp modelId="{36FE8668-6D9A-BF4E-B47F-243F4638AE31}">
      <dsp:nvSpPr>
        <dsp:cNvPr id="0" name=""/>
        <dsp:cNvSpPr/>
      </dsp:nvSpPr>
      <dsp:spPr>
        <a:xfrm>
          <a:off x="0" y="62199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5871A8-68F9-D64C-92E0-595D241C2016}">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Tachycardia</a:t>
          </a:r>
        </a:p>
      </dsp:txBody>
      <dsp:txXfrm>
        <a:off x="0" y="621999"/>
        <a:ext cx="10515600" cy="621467"/>
      </dsp:txXfrm>
    </dsp:sp>
    <dsp:sp modelId="{6E467AA1-417E-024A-8F60-195F635135C1}">
      <dsp:nvSpPr>
        <dsp:cNvPr id="0" name=""/>
        <dsp:cNvSpPr/>
      </dsp:nvSpPr>
      <dsp:spPr>
        <a:xfrm>
          <a:off x="0" y="1243467"/>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21DB1E-6F77-AE42-83DD-9A278B8D4744}">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Prolonged expiratory phase</a:t>
          </a:r>
        </a:p>
      </dsp:txBody>
      <dsp:txXfrm>
        <a:off x="0" y="1243467"/>
        <a:ext cx="10515600" cy="621467"/>
      </dsp:txXfrm>
    </dsp:sp>
    <dsp:sp modelId="{FC518C36-864F-2A43-A7FF-DD4B9A03027A}">
      <dsp:nvSpPr>
        <dsp:cNvPr id="0" name=""/>
        <dsp:cNvSpPr/>
      </dsp:nvSpPr>
      <dsp:spPr>
        <a:xfrm>
          <a:off x="0" y="1864935"/>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08517E-DE40-A642-81D9-779E12B86708}">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Reduced air movement (false CTAB)</a:t>
          </a:r>
        </a:p>
      </dsp:txBody>
      <dsp:txXfrm>
        <a:off x="0" y="1864935"/>
        <a:ext cx="10515600" cy="621467"/>
      </dsp:txXfrm>
    </dsp:sp>
    <dsp:sp modelId="{FAF461B4-C325-1E4C-9164-6E6BEAB1ED24}">
      <dsp:nvSpPr>
        <dsp:cNvPr id="0" name=""/>
        <dsp:cNvSpPr/>
      </dsp:nvSpPr>
      <dsp:spPr>
        <a:xfrm>
          <a:off x="0" y="2486402"/>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F922B9-34B5-FE47-98C9-93A5FDEC0426}">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Conversational dyspnea</a:t>
          </a:r>
        </a:p>
      </dsp:txBody>
      <dsp:txXfrm>
        <a:off x="0" y="2486402"/>
        <a:ext cx="10515600" cy="621467"/>
      </dsp:txXfrm>
    </dsp:sp>
    <dsp:sp modelId="{9AE95934-C4DE-7843-B2B2-567D848585F2}">
      <dsp:nvSpPr>
        <dsp:cNvPr id="0" name=""/>
        <dsp:cNvSpPr/>
      </dsp:nvSpPr>
      <dsp:spPr>
        <a:xfrm>
          <a:off x="0" y="310787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372516-4ADC-C246-813C-B3AB1F70A3AE}">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Accessory muscle use/”belly breathing”</a:t>
          </a:r>
        </a:p>
      </dsp:txBody>
      <dsp:txXfrm>
        <a:off x="0" y="3107870"/>
        <a:ext cx="10515600" cy="621467"/>
      </dsp:txXfrm>
    </dsp:sp>
    <dsp:sp modelId="{154FFCA8-8A29-6C4F-AFF3-9A1DC24C1CFD}">
      <dsp:nvSpPr>
        <dsp:cNvPr id="0" name=""/>
        <dsp:cNvSpPr/>
      </dsp:nvSpPr>
      <dsp:spPr>
        <a:xfrm>
          <a:off x="0" y="3729338"/>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1D387F-2F8F-A54A-B096-ED6B32631C9F}">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Tripod position</a:t>
          </a:r>
        </a:p>
      </dsp:txBody>
      <dsp:txXfrm>
        <a:off x="0" y="3729338"/>
        <a:ext cx="10515600" cy="6214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EE63E-5574-224A-AADD-05D77D614061}">
      <dsp:nvSpPr>
        <dsp:cNvPr id="0" name=""/>
        <dsp:cNvSpPr/>
      </dsp:nvSpPr>
      <dsp:spPr>
        <a:xfrm>
          <a:off x="1297190" y="0"/>
          <a:ext cx="4119172" cy="4119172"/>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57041C-9BE7-354B-8556-47F994AED303}">
      <dsp:nvSpPr>
        <dsp:cNvPr id="0" name=""/>
        <dsp:cNvSpPr/>
      </dsp:nvSpPr>
      <dsp:spPr>
        <a:xfrm>
          <a:off x="1688511" y="391321"/>
          <a:ext cx="1606477" cy="1606477"/>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Rapid bioavailability through intravenous or intramuscular administration</a:t>
          </a:r>
        </a:p>
      </dsp:txBody>
      <dsp:txXfrm>
        <a:off x="1766933" y="469743"/>
        <a:ext cx="1449633" cy="1449633"/>
      </dsp:txXfrm>
    </dsp:sp>
    <dsp:sp modelId="{8A1D5C92-96DF-5E4D-840E-B779D995FE64}">
      <dsp:nvSpPr>
        <dsp:cNvPr id="0" name=""/>
        <dsp:cNvSpPr/>
      </dsp:nvSpPr>
      <dsp:spPr>
        <a:xfrm>
          <a:off x="3418563" y="391321"/>
          <a:ext cx="1606477" cy="1606477"/>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Peak serum concentrations being achieved within 1 minute</a:t>
          </a:r>
        </a:p>
      </dsp:txBody>
      <dsp:txXfrm>
        <a:off x="3496985" y="469743"/>
        <a:ext cx="1449633" cy="1449633"/>
      </dsp:txXfrm>
    </dsp:sp>
    <dsp:sp modelId="{E0F9509F-A64C-DE46-B129-E77964538FDF}">
      <dsp:nvSpPr>
        <dsp:cNvPr id="0" name=""/>
        <dsp:cNvSpPr/>
      </dsp:nvSpPr>
      <dsp:spPr>
        <a:xfrm>
          <a:off x="1688511" y="2121373"/>
          <a:ext cx="1606477" cy="1606477"/>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Duration of action is approximately 10-15 minutes</a:t>
          </a:r>
        </a:p>
      </dsp:txBody>
      <dsp:txXfrm>
        <a:off x="1766933" y="2199795"/>
        <a:ext cx="1449633" cy="1449633"/>
      </dsp:txXfrm>
    </dsp:sp>
    <dsp:sp modelId="{BE34E2AD-255E-BA42-8A5D-7A17274E2608}">
      <dsp:nvSpPr>
        <dsp:cNvPr id="0" name=""/>
        <dsp:cNvSpPr/>
      </dsp:nvSpPr>
      <dsp:spPr>
        <a:xfrm>
          <a:off x="3418563" y="2121373"/>
          <a:ext cx="1606477" cy="1606477"/>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Cleared hepatically with a half-life of 2-3 hours</a:t>
          </a:r>
        </a:p>
      </dsp:txBody>
      <dsp:txXfrm>
        <a:off x="3496985" y="2199795"/>
        <a:ext cx="1449633" cy="14496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5AC05-D78D-DA4F-9A44-F42B1CC68786}">
      <dsp:nvSpPr>
        <dsp:cNvPr id="0" name=""/>
        <dsp:cNvSpPr/>
      </dsp:nvSpPr>
      <dsp:spPr>
        <a:xfrm>
          <a:off x="0" y="0"/>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76907C-9C78-F843-A445-AE68A06B5FDE}">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In the asthma group, one patient was noted to have a decreasing GCS requiring transient BVM use. </a:t>
          </a:r>
        </a:p>
      </dsp:txBody>
      <dsp:txXfrm>
        <a:off x="0" y="0"/>
        <a:ext cx="10515600" cy="2175669"/>
      </dsp:txXfrm>
    </dsp:sp>
    <dsp:sp modelId="{6A82339B-0AF9-1640-AF53-CC4E938D444C}">
      <dsp:nvSpPr>
        <dsp:cNvPr id="0" name=""/>
        <dsp:cNvSpPr/>
      </dsp:nvSpPr>
      <dsp:spPr>
        <a:xfrm>
          <a:off x="0" y="2175669"/>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885695-50AA-814C-AE03-643D1740C3A1}">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Upon further review, that patient was experiencing a severe asthma exacerbation upon the medic unit’s arrival and the patient’s GCS was decreasing prior to the 50 mg of IV ketamine administration. </a:t>
          </a:r>
        </a:p>
      </dsp:txBody>
      <dsp:txXfrm>
        <a:off x="0" y="2175669"/>
        <a:ext cx="10515600" cy="21756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CA2DE-D2AD-C14D-9DA3-3CA32AEE89E2}">
      <dsp:nvSpPr>
        <dsp:cNvPr id="0" name=""/>
        <dsp:cNvSpPr/>
      </dsp:nvSpPr>
      <dsp:spPr>
        <a:xfrm>
          <a:off x="0" y="0"/>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486130-212A-6442-BE82-3458BF6177BA}">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Bolus dose is variable, ranging from 0.1 to 2 mg/kg with and without the use of infusions, which also vary between 0.15 to 2.5mg/kg/hr. </a:t>
          </a:r>
        </a:p>
      </dsp:txBody>
      <dsp:txXfrm>
        <a:off x="0" y="0"/>
        <a:ext cx="6900512" cy="2768070"/>
      </dsp:txXfrm>
    </dsp:sp>
    <dsp:sp modelId="{8C928E8F-DE08-694B-B74C-BDFAC7757992}">
      <dsp:nvSpPr>
        <dsp:cNvPr id="0" name=""/>
        <dsp:cNvSpPr/>
      </dsp:nvSpPr>
      <dsp:spPr>
        <a:xfrm>
          <a:off x="0" y="2768070"/>
          <a:ext cx="6900512"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ACC5F3-31B8-AE45-9257-BAF6BB0A0765}">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No optimal dosing regimen has been found.</a:t>
          </a:r>
        </a:p>
      </dsp:txBody>
      <dsp:txXfrm>
        <a:off x="0" y="2768070"/>
        <a:ext cx="6900512" cy="27680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13215-941B-6647-903A-C1CB69B6EFD4}" type="datetimeFigureOut">
              <a:rPr lang="en-US" smtClean="0"/>
              <a:t>7/6/24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A19AA-EF6E-4C40-8413-981BCA01E3EF}" type="slidenum">
              <a:rPr lang="en-US" smtClean="0"/>
              <a:t>‹#›</a:t>
            </a:fld>
            <a:endParaRPr lang="en-US"/>
          </a:p>
        </p:txBody>
      </p:sp>
    </p:spTree>
    <p:extLst>
      <p:ext uri="{BB962C8B-B14F-4D97-AF65-F5344CB8AC3E}">
        <p14:creationId xmlns:p14="http://schemas.microsoft.com/office/powerpoint/2010/main" val="2156935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Times New Roman" panose="02020603050405020304" pitchFamily="18" charset="0"/>
                <a:ea typeface="Times New Roman" panose="02020603050405020304" pitchFamily="18" charset="0"/>
              </a:rPr>
              <a:t>Acute respiratory failure (ARF) is one of the five time-sensitive critical illnesses (along with stroke, cardiac arrest, trauma, and ST elevation myocardial infarctions) where EMS intervention may likely have a significant impact </a:t>
            </a:r>
            <a:endParaRPr lang="en-US" dirty="0"/>
          </a:p>
        </p:txBody>
      </p:sp>
      <p:sp>
        <p:nvSpPr>
          <p:cNvPr id="4" name="Slide Number Placeholder 3"/>
          <p:cNvSpPr>
            <a:spLocks noGrp="1"/>
          </p:cNvSpPr>
          <p:nvPr>
            <p:ph type="sldNum" sz="quarter" idx="5"/>
          </p:nvPr>
        </p:nvSpPr>
        <p:spPr/>
        <p:txBody>
          <a:bodyPr/>
          <a:lstStyle/>
          <a:p>
            <a:fld id="{C1FA19AA-EF6E-4C40-8413-981BCA01E3EF}" type="slidenum">
              <a:rPr lang="en-US" smtClean="0"/>
              <a:t>2</a:t>
            </a:fld>
            <a:endParaRPr lang="en-US"/>
          </a:p>
        </p:txBody>
      </p:sp>
    </p:spTree>
    <p:extLst>
      <p:ext uri="{BB962C8B-B14F-4D97-AF65-F5344CB8AC3E}">
        <p14:creationId xmlns:p14="http://schemas.microsoft.com/office/powerpoint/2010/main" val="428815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A19AA-EF6E-4C40-8413-981BCA01E3EF}" type="slidenum">
              <a:rPr lang="en-US" smtClean="0"/>
              <a:t>11</a:t>
            </a:fld>
            <a:endParaRPr lang="en-US"/>
          </a:p>
        </p:txBody>
      </p:sp>
    </p:spTree>
    <p:extLst>
      <p:ext uri="{BB962C8B-B14F-4D97-AF65-F5344CB8AC3E}">
        <p14:creationId xmlns:p14="http://schemas.microsoft.com/office/powerpoint/2010/main" val="1597080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A19AA-EF6E-4C40-8413-981BCA01E3EF}" type="slidenum">
              <a:rPr lang="en-US" smtClean="0"/>
              <a:t>15</a:t>
            </a:fld>
            <a:endParaRPr lang="en-US"/>
          </a:p>
        </p:txBody>
      </p:sp>
    </p:spTree>
    <p:extLst>
      <p:ext uri="{BB962C8B-B14F-4D97-AF65-F5344CB8AC3E}">
        <p14:creationId xmlns:p14="http://schemas.microsoft.com/office/powerpoint/2010/main" val="1533072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A19AA-EF6E-4C40-8413-981BCA01E3EF}" type="slidenum">
              <a:rPr lang="en-US" smtClean="0"/>
              <a:t>19</a:t>
            </a:fld>
            <a:endParaRPr lang="en-US"/>
          </a:p>
        </p:txBody>
      </p:sp>
    </p:spTree>
    <p:extLst>
      <p:ext uri="{BB962C8B-B14F-4D97-AF65-F5344CB8AC3E}">
        <p14:creationId xmlns:p14="http://schemas.microsoft.com/office/powerpoint/2010/main" val="3740787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A19AA-EF6E-4C40-8413-981BCA01E3EF}" type="slidenum">
              <a:rPr lang="en-US" smtClean="0"/>
              <a:t>21</a:t>
            </a:fld>
            <a:endParaRPr lang="en-US"/>
          </a:p>
        </p:txBody>
      </p:sp>
    </p:spTree>
    <p:extLst>
      <p:ext uri="{BB962C8B-B14F-4D97-AF65-F5344CB8AC3E}">
        <p14:creationId xmlns:p14="http://schemas.microsoft.com/office/powerpoint/2010/main" val="2327671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A19AA-EF6E-4C40-8413-981BCA01E3EF}" type="slidenum">
              <a:rPr lang="en-US" smtClean="0"/>
              <a:t>26</a:t>
            </a:fld>
            <a:endParaRPr lang="en-US"/>
          </a:p>
        </p:txBody>
      </p:sp>
    </p:spTree>
    <p:extLst>
      <p:ext uri="{BB962C8B-B14F-4D97-AF65-F5344CB8AC3E}">
        <p14:creationId xmlns:p14="http://schemas.microsoft.com/office/powerpoint/2010/main" val="2992940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A19AA-EF6E-4C40-8413-981BCA01E3EF}" type="slidenum">
              <a:rPr lang="en-US" smtClean="0"/>
              <a:t>27</a:t>
            </a:fld>
            <a:endParaRPr lang="en-US"/>
          </a:p>
        </p:txBody>
      </p:sp>
    </p:spTree>
    <p:extLst>
      <p:ext uri="{BB962C8B-B14F-4D97-AF65-F5344CB8AC3E}">
        <p14:creationId xmlns:p14="http://schemas.microsoft.com/office/powerpoint/2010/main" val="3146144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A19AA-EF6E-4C40-8413-981BCA01E3EF}" type="slidenum">
              <a:rPr lang="en-US" smtClean="0"/>
              <a:t>28</a:t>
            </a:fld>
            <a:endParaRPr lang="en-US"/>
          </a:p>
        </p:txBody>
      </p:sp>
    </p:spTree>
    <p:extLst>
      <p:ext uri="{BB962C8B-B14F-4D97-AF65-F5344CB8AC3E}">
        <p14:creationId xmlns:p14="http://schemas.microsoft.com/office/powerpoint/2010/main" val="96953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7867F-9AE4-5890-CE32-BC59EF749D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1EF7C0-EF7E-CA7D-E2A4-DBC9DCC71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78279B-96D3-EE91-969C-234EC1A06AF3}"/>
              </a:ext>
            </a:extLst>
          </p:cNvPr>
          <p:cNvSpPr>
            <a:spLocks noGrp="1"/>
          </p:cNvSpPr>
          <p:nvPr>
            <p:ph type="dt" sz="half" idx="10"/>
          </p:nvPr>
        </p:nvSpPr>
        <p:spPr/>
        <p:txBody>
          <a:bodyPr/>
          <a:lstStyle/>
          <a:p>
            <a:fld id="{A19719E6-6639-334B-A458-72231CF20986}" type="datetimeFigureOut">
              <a:rPr lang="en-US" smtClean="0"/>
              <a:t>7/6/24</a:t>
            </a:fld>
            <a:endParaRPr lang="en-US"/>
          </a:p>
        </p:txBody>
      </p:sp>
      <p:sp>
        <p:nvSpPr>
          <p:cNvPr id="5" name="Footer Placeholder 4">
            <a:extLst>
              <a:ext uri="{FF2B5EF4-FFF2-40B4-BE49-F238E27FC236}">
                <a16:creationId xmlns:a16="http://schemas.microsoft.com/office/drawing/2014/main" id="{FE8C593C-3BC1-25D9-8995-2E954CC814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E8E37-A410-42FA-2BAE-536FF72A308F}"/>
              </a:ext>
            </a:extLst>
          </p:cNvPr>
          <p:cNvSpPr>
            <a:spLocks noGrp="1"/>
          </p:cNvSpPr>
          <p:nvPr>
            <p:ph type="sldNum" sz="quarter" idx="12"/>
          </p:nvPr>
        </p:nvSpPr>
        <p:spPr/>
        <p:txBody>
          <a:bodyPr/>
          <a:lstStyle/>
          <a:p>
            <a:fld id="{FA8BF097-A493-B947-87E6-83BDD70F0C7A}" type="slidenum">
              <a:rPr lang="en-US" smtClean="0"/>
              <a:t>‹#›</a:t>
            </a:fld>
            <a:endParaRPr lang="en-US"/>
          </a:p>
        </p:txBody>
      </p:sp>
    </p:spTree>
    <p:extLst>
      <p:ext uri="{BB962C8B-B14F-4D97-AF65-F5344CB8AC3E}">
        <p14:creationId xmlns:p14="http://schemas.microsoft.com/office/powerpoint/2010/main" val="447379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D28E-1B65-4AB4-BD53-B29DB40E4B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31CD3A-126B-6C2C-3677-D77C440C70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64AD0E-B8EF-B4F8-28A6-A5C7D1263F5A}"/>
              </a:ext>
            </a:extLst>
          </p:cNvPr>
          <p:cNvSpPr>
            <a:spLocks noGrp="1"/>
          </p:cNvSpPr>
          <p:nvPr>
            <p:ph type="dt" sz="half" idx="10"/>
          </p:nvPr>
        </p:nvSpPr>
        <p:spPr/>
        <p:txBody>
          <a:bodyPr/>
          <a:lstStyle/>
          <a:p>
            <a:fld id="{A19719E6-6639-334B-A458-72231CF20986}" type="datetimeFigureOut">
              <a:rPr lang="en-US" smtClean="0"/>
              <a:t>7/6/24</a:t>
            </a:fld>
            <a:endParaRPr lang="en-US"/>
          </a:p>
        </p:txBody>
      </p:sp>
      <p:sp>
        <p:nvSpPr>
          <p:cNvPr id="5" name="Footer Placeholder 4">
            <a:extLst>
              <a:ext uri="{FF2B5EF4-FFF2-40B4-BE49-F238E27FC236}">
                <a16:creationId xmlns:a16="http://schemas.microsoft.com/office/drawing/2014/main" id="{D25597BD-A2A6-F1A7-D4EC-EB39C6710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59A4A6-FE51-0E85-50B7-9EDA74EC56E2}"/>
              </a:ext>
            </a:extLst>
          </p:cNvPr>
          <p:cNvSpPr>
            <a:spLocks noGrp="1"/>
          </p:cNvSpPr>
          <p:nvPr>
            <p:ph type="sldNum" sz="quarter" idx="12"/>
          </p:nvPr>
        </p:nvSpPr>
        <p:spPr/>
        <p:txBody>
          <a:bodyPr/>
          <a:lstStyle/>
          <a:p>
            <a:fld id="{FA8BF097-A493-B947-87E6-83BDD70F0C7A}" type="slidenum">
              <a:rPr lang="en-US" smtClean="0"/>
              <a:t>‹#›</a:t>
            </a:fld>
            <a:endParaRPr lang="en-US"/>
          </a:p>
        </p:txBody>
      </p:sp>
    </p:spTree>
    <p:extLst>
      <p:ext uri="{BB962C8B-B14F-4D97-AF65-F5344CB8AC3E}">
        <p14:creationId xmlns:p14="http://schemas.microsoft.com/office/powerpoint/2010/main" val="1624407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951C02-E861-36E7-8058-D799D23A50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400B45-DBCA-9BBF-9D04-01E2AA3E1C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C0491D-34F4-E009-C70C-F8F4276D7C53}"/>
              </a:ext>
            </a:extLst>
          </p:cNvPr>
          <p:cNvSpPr>
            <a:spLocks noGrp="1"/>
          </p:cNvSpPr>
          <p:nvPr>
            <p:ph type="dt" sz="half" idx="10"/>
          </p:nvPr>
        </p:nvSpPr>
        <p:spPr/>
        <p:txBody>
          <a:bodyPr/>
          <a:lstStyle/>
          <a:p>
            <a:fld id="{A19719E6-6639-334B-A458-72231CF20986}" type="datetimeFigureOut">
              <a:rPr lang="en-US" smtClean="0"/>
              <a:t>7/6/24</a:t>
            </a:fld>
            <a:endParaRPr lang="en-US"/>
          </a:p>
        </p:txBody>
      </p:sp>
      <p:sp>
        <p:nvSpPr>
          <p:cNvPr id="5" name="Footer Placeholder 4">
            <a:extLst>
              <a:ext uri="{FF2B5EF4-FFF2-40B4-BE49-F238E27FC236}">
                <a16:creationId xmlns:a16="http://schemas.microsoft.com/office/drawing/2014/main" id="{2080B5B2-1124-FECA-7BCD-7A0CB936A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76B179-8255-0853-96E2-E2AFFAB16683}"/>
              </a:ext>
            </a:extLst>
          </p:cNvPr>
          <p:cNvSpPr>
            <a:spLocks noGrp="1"/>
          </p:cNvSpPr>
          <p:nvPr>
            <p:ph type="sldNum" sz="quarter" idx="12"/>
          </p:nvPr>
        </p:nvSpPr>
        <p:spPr/>
        <p:txBody>
          <a:bodyPr/>
          <a:lstStyle/>
          <a:p>
            <a:fld id="{FA8BF097-A493-B947-87E6-83BDD70F0C7A}" type="slidenum">
              <a:rPr lang="en-US" smtClean="0"/>
              <a:t>‹#›</a:t>
            </a:fld>
            <a:endParaRPr lang="en-US"/>
          </a:p>
        </p:txBody>
      </p:sp>
    </p:spTree>
    <p:extLst>
      <p:ext uri="{BB962C8B-B14F-4D97-AF65-F5344CB8AC3E}">
        <p14:creationId xmlns:p14="http://schemas.microsoft.com/office/powerpoint/2010/main" val="809899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E15E-2014-0FA9-31C6-0D452195B3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93D948-90F3-4E84-ADF1-44A4166356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BC783-AF97-4054-5C33-E2DF9013410A}"/>
              </a:ext>
            </a:extLst>
          </p:cNvPr>
          <p:cNvSpPr>
            <a:spLocks noGrp="1"/>
          </p:cNvSpPr>
          <p:nvPr>
            <p:ph type="dt" sz="half" idx="10"/>
          </p:nvPr>
        </p:nvSpPr>
        <p:spPr/>
        <p:txBody>
          <a:bodyPr/>
          <a:lstStyle/>
          <a:p>
            <a:fld id="{A19719E6-6639-334B-A458-72231CF20986}" type="datetimeFigureOut">
              <a:rPr lang="en-US" smtClean="0"/>
              <a:t>7/6/24</a:t>
            </a:fld>
            <a:endParaRPr lang="en-US"/>
          </a:p>
        </p:txBody>
      </p:sp>
      <p:sp>
        <p:nvSpPr>
          <p:cNvPr id="5" name="Footer Placeholder 4">
            <a:extLst>
              <a:ext uri="{FF2B5EF4-FFF2-40B4-BE49-F238E27FC236}">
                <a16:creationId xmlns:a16="http://schemas.microsoft.com/office/drawing/2014/main" id="{1D9D7874-74A7-3DCE-D998-2D6DD4C28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6E60D-012E-6AE4-9D4A-00EF3B935EDB}"/>
              </a:ext>
            </a:extLst>
          </p:cNvPr>
          <p:cNvSpPr>
            <a:spLocks noGrp="1"/>
          </p:cNvSpPr>
          <p:nvPr>
            <p:ph type="sldNum" sz="quarter" idx="12"/>
          </p:nvPr>
        </p:nvSpPr>
        <p:spPr/>
        <p:txBody>
          <a:bodyPr/>
          <a:lstStyle/>
          <a:p>
            <a:fld id="{FA8BF097-A493-B947-87E6-83BDD70F0C7A}" type="slidenum">
              <a:rPr lang="en-US" smtClean="0"/>
              <a:t>‹#›</a:t>
            </a:fld>
            <a:endParaRPr lang="en-US"/>
          </a:p>
        </p:txBody>
      </p:sp>
    </p:spTree>
    <p:extLst>
      <p:ext uri="{BB962C8B-B14F-4D97-AF65-F5344CB8AC3E}">
        <p14:creationId xmlns:p14="http://schemas.microsoft.com/office/powerpoint/2010/main" val="45842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572B8-CB2D-87EF-F16B-6A114D5D63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37D09D-6B48-6F43-D750-A69E582BF49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06A4A4-6D21-93DE-811E-C74643202C19}"/>
              </a:ext>
            </a:extLst>
          </p:cNvPr>
          <p:cNvSpPr>
            <a:spLocks noGrp="1"/>
          </p:cNvSpPr>
          <p:nvPr>
            <p:ph type="dt" sz="half" idx="10"/>
          </p:nvPr>
        </p:nvSpPr>
        <p:spPr/>
        <p:txBody>
          <a:bodyPr/>
          <a:lstStyle/>
          <a:p>
            <a:fld id="{A19719E6-6639-334B-A458-72231CF20986}" type="datetimeFigureOut">
              <a:rPr lang="en-US" smtClean="0"/>
              <a:t>7/6/24</a:t>
            </a:fld>
            <a:endParaRPr lang="en-US"/>
          </a:p>
        </p:txBody>
      </p:sp>
      <p:sp>
        <p:nvSpPr>
          <p:cNvPr id="5" name="Footer Placeholder 4">
            <a:extLst>
              <a:ext uri="{FF2B5EF4-FFF2-40B4-BE49-F238E27FC236}">
                <a16:creationId xmlns:a16="http://schemas.microsoft.com/office/drawing/2014/main" id="{599825EC-8F45-731A-2D76-475ECF978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2456C-C1B5-72FE-9C7B-8E80F44883C7}"/>
              </a:ext>
            </a:extLst>
          </p:cNvPr>
          <p:cNvSpPr>
            <a:spLocks noGrp="1"/>
          </p:cNvSpPr>
          <p:nvPr>
            <p:ph type="sldNum" sz="quarter" idx="12"/>
          </p:nvPr>
        </p:nvSpPr>
        <p:spPr/>
        <p:txBody>
          <a:bodyPr/>
          <a:lstStyle/>
          <a:p>
            <a:fld id="{FA8BF097-A493-B947-87E6-83BDD70F0C7A}" type="slidenum">
              <a:rPr lang="en-US" smtClean="0"/>
              <a:t>‹#›</a:t>
            </a:fld>
            <a:endParaRPr lang="en-US"/>
          </a:p>
        </p:txBody>
      </p:sp>
    </p:spTree>
    <p:extLst>
      <p:ext uri="{BB962C8B-B14F-4D97-AF65-F5344CB8AC3E}">
        <p14:creationId xmlns:p14="http://schemas.microsoft.com/office/powerpoint/2010/main" val="251332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B1CF6-9F42-13F9-AB7F-F738BC9B65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2AA73A-BD3D-B0AD-909D-9C74138E4A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AA1D04-C546-922D-A3FA-73D223B9F8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A0CFCB-13AD-E95F-7A22-86948A6E6609}"/>
              </a:ext>
            </a:extLst>
          </p:cNvPr>
          <p:cNvSpPr>
            <a:spLocks noGrp="1"/>
          </p:cNvSpPr>
          <p:nvPr>
            <p:ph type="dt" sz="half" idx="10"/>
          </p:nvPr>
        </p:nvSpPr>
        <p:spPr/>
        <p:txBody>
          <a:bodyPr/>
          <a:lstStyle/>
          <a:p>
            <a:fld id="{A19719E6-6639-334B-A458-72231CF20986}" type="datetimeFigureOut">
              <a:rPr lang="en-US" smtClean="0"/>
              <a:t>7/6/24</a:t>
            </a:fld>
            <a:endParaRPr lang="en-US"/>
          </a:p>
        </p:txBody>
      </p:sp>
      <p:sp>
        <p:nvSpPr>
          <p:cNvPr id="6" name="Footer Placeholder 5">
            <a:extLst>
              <a:ext uri="{FF2B5EF4-FFF2-40B4-BE49-F238E27FC236}">
                <a16:creationId xmlns:a16="http://schemas.microsoft.com/office/drawing/2014/main" id="{AA50A5D6-1957-870E-9E16-F7C8BBA19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9E55BD-A2F0-AC19-2DC6-9F7E6C82B69C}"/>
              </a:ext>
            </a:extLst>
          </p:cNvPr>
          <p:cNvSpPr>
            <a:spLocks noGrp="1"/>
          </p:cNvSpPr>
          <p:nvPr>
            <p:ph type="sldNum" sz="quarter" idx="12"/>
          </p:nvPr>
        </p:nvSpPr>
        <p:spPr/>
        <p:txBody>
          <a:bodyPr/>
          <a:lstStyle/>
          <a:p>
            <a:fld id="{FA8BF097-A493-B947-87E6-83BDD70F0C7A}" type="slidenum">
              <a:rPr lang="en-US" smtClean="0"/>
              <a:t>‹#›</a:t>
            </a:fld>
            <a:endParaRPr lang="en-US"/>
          </a:p>
        </p:txBody>
      </p:sp>
    </p:spTree>
    <p:extLst>
      <p:ext uri="{BB962C8B-B14F-4D97-AF65-F5344CB8AC3E}">
        <p14:creationId xmlns:p14="http://schemas.microsoft.com/office/powerpoint/2010/main" val="4261992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C160-9D59-5542-D963-281BE64FFD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5F819C-7575-B3A9-CC31-8E643D17A9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867E86-CAF6-8571-01DD-34167210D7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83DFE2-09AF-CA51-ACD1-88E2AA47E4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9C0089-CB6A-4FEA-BF84-4D36BDDDC9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92EBD8-2F4E-97C3-F5F4-F437B2B1D8C8}"/>
              </a:ext>
            </a:extLst>
          </p:cNvPr>
          <p:cNvSpPr>
            <a:spLocks noGrp="1"/>
          </p:cNvSpPr>
          <p:nvPr>
            <p:ph type="dt" sz="half" idx="10"/>
          </p:nvPr>
        </p:nvSpPr>
        <p:spPr/>
        <p:txBody>
          <a:bodyPr/>
          <a:lstStyle/>
          <a:p>
            <a:fld id="{A19719E6-6639-334B-A458-72231CF20986}" type="datetimeFigureOut">
              <a:rPr lang="en-US" smtClean="0"/>
              <a:t>7/6/24</a:t>
            </a:fld>
            <a:endParaRPr lang="en-US"/>
          </a:p>
        </p:txBody>
      </p:sp>
      <p:sp>
        <p:nvSpPr>
          <p:cNvPr id="8" name="Footer Placeholder 7">
            <a:extLst>
              <a:ext uri="{FF2B5EF4-FFF2-40B4-BE49-F238E27FC236}">
                <a16:creationId xmlns:a16="http://schemas.microsoft.com/office/drawing/2014/main" id="{35262CAE-CE18-2B07-850E-EFA3ECF660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831146-3B8F-40E4-0491-C135DC4B7DE8}"/>
              </a:ext>
            </a:extLst>
          </p:cNvPr>
          <p:cNvSpPr>
            <a:spLocks noGrp="1"/>
          </p:cNvSpPr>
          <p:nvPr>
            <p:ph type="sldNum" sz="quarter" idx="12"/>
          </p:nvPr>
        </p:nvSpPr>
        <p:spPr/>
        <p:txBody>
          <a:bodyPr/>
          <a:lstStyle/>
          <a:p>
            <a:fld id="{FA8BF097-A493-B947-87E6-83BDD70F0C7A}" type="slidenum">
              <a:rPr lang="en-US" smtClean="0"/>
              <a:t>‹#›</a:t>
            </a:fld>
            <a:endParaRPr lang="en-US"/>
          </a:p>
        </p:txBody>
      </p:sp>
    </p:spTree>
    <p:extLst>
      <p:ext uri="{BB962C8B-B14F-4D97-AF65-F5344CB8AC3E}">
        <p14:creationId xmlns:p14="http://schemas.microsoft.com/office/powerpoint/2010/main" val="367724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9F4F-DD73-2BA8-2E33-2DD59F972F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5A3F14-A432-8DCB-EA3F-165C7EE6493E}"/>
              </a:ext>
            </a:extLst>
          </p:cNvPr>
          <p:cNvSpPr>
            <a:spLocks noGrp="1"/>
          </p:cNvSpPr>
          <p:nvPr>
            <p:ph type="dt" sz="half" idx="10"/>
          </p:nvPr>
        </p:nvSpPr>
        <p:spPr/>
        <p:txBody>
          <a:bodyPr/>
          <a:lstStyle/>
          <a:p>
            <a:fld id="{A19719E6-6639-334B-A458-72231CF20986}" type="datetimeFigureOut">
              <a:rPr lang="en-US" smtClean="0"/>
              <a:t>7/6/24</a:t>
            </a:fld>
            <a:endParaRPr lang="en-US"/>
          </a:p>
        </p:txBody>
      </p:sp>
      <p:sp>
        <p:nvSpPr>
          <p:cNvPr id="4" name="Footer Placeholder 3">
            <a:extLst>
              <a:ext uri="{FF2B5EF4-FFF2-40B4-BE49-F238E27FC236}">
                <a16:creationId xmlns:a16="http://schemas.microsoft.com/office/drawing/2014/main" id="{BFBAEFB6-D86D-3FC2-BE29-E82F7E18F9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16D36C-3831-11B1-DFA8-32FD716E45E9}"/>
              </a:ext>
            </a:extLst>
          </p:cNvPr>
          <p:cNvSpPr>
            <a:spLocks noGrp="1"/>
          </p:cNvSpPr>
          <p:nvPr>
            <p:ph type="sldNum" sz="quarter" idx="12"/>
          </p:nvPr>
        </p:nvSpPr>
        <p:spPr/>
        <p:txBody>
          <a:bodyPr/>
          <a:lstStyle/>
          <a:p>
            <a:fld id="{FA8BF097-A493-B947-87E6-83BDD70F0C7A}" type="slidenum">
              <a:rPr lang="en-US" smtClean="0"/>
              <a:t>‹#›</a:t>
            </a:fld>
            <a:endParaRPr lang="en-US"/>
          </a:p>
        </p:txBody>
      </p:sp>
    </p:spTree>
    <p:extLst>
      <p:ext uri="{BB962C8B-B14F-4D97-AF65-F5344CB8AC3E}">
        <p14:creationId xmlns:p14="http://schemas.microsoft.com/office/powerpoint/2010/main" val="1922406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E6F345-F5DB-4BFF-00B4-90F13F2CB7EE}"/>
              </a:ext>
            </a:extLst>
          </p:cNvPr>
          <p:cNvSpPr>
            <a:spLocks noGrp="1"/>
          </p:cNvSpPr>
          <p:nvPr>
            <p:ph type="dt" sz="half" idx="10"/>
          </p:nvPr>
        </p:nvSpPr>
        <p:spPr/>
        <p:txBody>
          <a:bodyPr/>
          <a:lstStyle/>
          <a:p>
            <a:fld id="{A19719E6-6639-334B-A458-72231CF20986}" type="datetimeFigureOut">
              <a:rPr lang="en-US" smtClean="0"/>
              <a:t>7/6/24</a:t>
            </a:fld>
            <a:endParaRPr lang="en-US"/>
          </a:p>
        </p:txBody>
      </p:sp>
      <p:sp>
        <p:nvSpPr>
          <p:cNvPr id="3" name="Footer Placeholder 2">
            <a:extLst>
              <a:ext uri="{FF2B5EF4-FFF2-40B4-BE49-F238E27FC236}">
                <a16:creationId xmlns:a16="http://schemas.microsoft.com/office/drawing/2014/main" id="{D8AAD600-3F05-B16E-9080-9118FDEB3D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C74BF6-5466-5A66-8074-E82FCB2E6F95}"/>
              </a:ext>
            </a:extLst>
          </p:cNvPr>
          <p:cNvSpPr>
            <a:spLocks noGrp="1"/>
          </p:cNvSpPr>
          <p:nvPr>
            <p:ph type="sldNum" sz="quarter" idx="12"/>
          </p:nvPr>
        </p:nvSpPr>
        <p:spPr/>
        <p:txBody>
          <a:bodyPr/>
          <a:lstStyle/>
          <a:p>
            <a:fld id="{FA8BF097-A493-B947-87E6-83BDD70F0C7A}" type="slidenum">
              <a:rPr lang="en-US" smtClean="0"/>
              <a:t>‹#›</a:t>
            </a:fld>
            <a:endParaRPr lang="en-US"/>
          </a:p>
        </p:txBody>
      </p:sp>
    </p:spTree>
    <p:extLst>
      <p:ext uri="{BB962C8B-B14F-4D97-AF65-F5344CB8AC3E}">
        <p14:creationId xmlns:p14="http://schemas.microsoft.com/office/powerpoint/2010/main" val="198022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07D9-DF7A-5000-7B6F-ED5766004F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3BDE1F-E20C-890D-C64E-827E514AB9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19B2EF-7C2B-78CE-7609-234E6F5CC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A1E88C-4B64-EF3A-F0AE-A07D73552B94}"/>
              </a:ext>
            </a:extLst>
          </p:cNvPr>
          <p:cNvSpPr>
            <a:spLocks noGrp="1"/>
          </p:cNvSpPr>
          <p:nvPr>
            <p:ph type="dt" sz="half" idx="10"/>
          </p:nvPr>
        </p:nvSpPr>
        <p:spPr/>
        <p:txBody>
          <a:bodyPr/>
          <a:lstStyle/>
          <a:p>
            <a:fld id="{A19719E6-6639-334B-A458-72231CF20986}" type="datetimeFigureOut">
              <a:rPr lang="en-US" smtClean="0"/>
              <a:t>7/6/24</a:t>
            </a:fld>
            <a:endParaRPr lang="en-US"/>
          </a:p>
        </p:txBody>
      </p:sp>
      <p:sp>
        <p:nvSpPr>
          <p:cNvPr id="6" name="Footer Placeholder 5">
            <a:extLst>
              <a:ext uri="{FF2B5EF4-FFF2-40B4-BE49-F238E27FC236}">
                <a16:creationId xmlns:a16="http://schemas.microsoft.com/office/drawing/2014/main" id="{837D1F11-28A1-05F0-3B42-6461DE6003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9067D9-8DE5-F7C2-4EFC-0571926EE9EC}"/>
              </a:ext>
            </a:extLst>
          </p:cNvPr>
          <p:cNvSpPr>
            <a:spLocks noGrp="1"/>
          </p:cNvSpPr>
          <p:nvPr>
            <p:ph type="sldNum" sz="quarter" idx="12"/>
          </p:nvPr>
        </p:nvSpPr>
        <p:spPr/>
        <p:txBody>
          <a:bodyPr/>
          <a:lstStyle/>
          <a:p>
            <a:fld id="{FA8BF097-A493-B947-87E6-83BDD70F0C7A}" type="slidenum">
              <a:rPr lang="en-US" smtClean="0"/>
              <a:t>‹#›</a:t>
            </a:fld>
            <a:endParaRPr lang="en-US"/>
          </a:p>
        </p:txBody>
      </p:sp>
    </p:spTree>
    <p:extLst>
      <p:ext uri="{BB962C8B-B14F-4D97-AF65-F5344CB8AC3E}">
        <p14:creationId xmlns:p14="http://schemas.microsoft.com/office/powerpoint/2010/main" val="4126904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121A5-143C-CD18-64AA-C95A91AD4D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7137AF-AF30-0B41-AB31-4EC37E4299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78A5F3-385D-4BF2-BE59-C91AD8BA5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D83656-9530-2EA8-1C62-132F3846B54B}"/>
              </a:ext>
            </a:extLst>
          </p:cNvPr>
          <p:cNvSpPr>
            <a:spLocks noGrp="1"/>
          </p:cNvSpPr>
          <p:nvPr>
            <p:ph type="dt" sz="half" idx="10"/>
          </p:nvPr>
        </p:nvSpPr>
        <p:spPr/>
        <p:txBody>
          <a:bodyPr/>
          <a:lstStyle/>
          <a:p>
            <a:fld id="{A19719E6-6639-334B-A458-72231CF20986}" type="datetimeFigureOut">
              <a:rPr lang="en-US" smtClean="0"/>
              <a:t>7/6/24</a:t>
            </a:fld>
            <a:endParaRPr lang="en-US"/>
          </a:p>
        </p:txBody>
      </p:sp>
      <p:sp>
        <p:nvSpPr>
          <p:cNvPr id="6" name="Footer Placeholder 5">
            <a:extLst>
              <a:ext uri="{FF2B5EF4-FFF2-40B4-BE49-F238E27FC236}">
                <a16:creationId xmlns:a16="http://schemas.microsoft.com/office/drawing/2014/main" id="{1190A0EF-9898-4715-07B6-C3F45CBC39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40FF47-98DC-3021-2D8C-F38FE5895D40}"/>
              </a:ext>
            </a:extLst>
          </p:cNvPr>
          <p:cNvSpPr>
            <a:spLocks noGrp="1"/>
          </p:cNvSpPr>
          <p:nvPr>
            <p:ph type="sldNum" sz="quarter" idx="12"/>
          </p:nvPr>
        </p:nvSpPr>
        <p:spPr/>
        <p:txBody>
          <a:bodyPr/>
          <a:lstStyle/>
          <a:p>
            <a:fld id="{FA8BF097-A493-B947-87E6-83BDD70F0C7A}" type="slidenum">
              <a:rPr lang="en-US" smtClean="0"/>
              <a:t>‹#›</a:t>
            </a:fld>
            <a:endParaRPr lang="en-US"/>
          </a:p>
        </p:txBody>
      </p:sp>
    </p:spTree>
    <p:extLst>
      <p:ext uri="{BB962C8B-B14F-4D97-AF65-F5344CB8AC3E}">
        <p14:creationId xmlns:p14="http://schemas.microsoft.com/office/powerpoint/2010/main" val="2407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CBE988-E1B4-1184-6175-045951447C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75AB6D-A69B-84C9-BD93-D5ED18F7DE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A3BAF2-35E2-83D9-9E94-BBFADF61E8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9719E6-6639-334B-A458-72231CF20986}" type="datetimeFigureOut">
              <a:rPr lang="en-US" smtClean="0"/>
              <a:t>7/6/24</a:t>
            </a:fld>
            <a:endParaRPr lang="en-US"/>
          </a:p>
        </p:txBody>
      </p:sp>
      <p:sp>
        <p:nvSpPr>
          <p:cNvPr id="5" name="Footer Placeholder 4">
            <a:extLst>
              <a:ext uri="{FF2B5EF4-FFF2-40B4-BE49-F238E27FC236}">
                <a16:creationId xmlns:a16="http://schemas.microsoft.com/office/drawing/2014/main" id="{37E46057-5144-163F-87D8-1E4CBF7EE6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85FA27C-FFE8-A951-F850-9A4EDA1EE8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8BF097-A493-B947-87E6-83BDD70F0C7A}" type="slidenum">
              <a:rPr lang="en-US" smtClean="0"/>
              <a:t>‹#›</a:t>
            </a:fld>
            <a:endParaRPr lang="en-US"/>
          </a:p>
        </p:txBody>
      </p:sp>
    </p:spTree>
    <p:extLst>
      <p:ext uri="{BB962C8B-B14F-4D97-AF65-F5344CB8AC3E}">
        <p14:creationId xmlns:p14="http://schemas.microsoft.com/office/powerpoint/2010/main" val="1326167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uptodate.com/contents/acute-exacerbations-of-asthma-in-adults-emergency-department-and-inpatient-management/abstract-text/24865567/pubme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uptodate.com/contents/acute-exacerbations-of-asthma-in-adults-emergency-department-and-inpatient-management/abstract-text/24731521/pubme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s://www.uptodate.com/contents/acute-asthma-exacerbations-in-children-younger-than-12-years-emergency-department-management/abstract-text/29851914/pubme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uptodate.com/contents/acute-asthma-exacerbations-in-children-younger-than-12-years-emergency-department-management/abstract-text/23290189/pubmed" TargetMode="External"/><Relationship Id="rId5" Type="http://schemas.openxmlformats.org/officeDocument/2006/relationships/hyperlink" Target="https://www.uptodate.com/contents/acute-asthma-exacerbations-in-children-younger-than-12-years-emergency-department-management/abstract-text/27126744/pubmed" TargetMode="External"/><Relationship Id="rId4" Type="http://schemas.openxmlformats.org/officeDocument/2006/relationships/hyperlink" Target="https://www.uptodate.com/contents/acute-asthma-exacerbations-in-children-younger-than-12-years-emergency-department-management/abstract-text/15613519/pubm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7B4394-F30A-42DB-A27B-8B4449042552}"/>
              </a:ext>
            </a:extLst>
          </p:cNvPr>
          <p:cNvSpPr>
            <a:spLocks noGrp="1"/>
          </p:cNvSpPr>
          <p:nvPr>
            <p:ph type="ctrTitle"/>
          </p:nvPr>
        </p:nvSpPr>
        <p:spPr>
          <a:xfrm>
            <a:off x="6590662" y="4267832"/>
            <a:ext cx="4805996" cy="1297115"/>
          </a:xfrm>
        </p:spPr>
        <p:txBody>
          <a:bodyPr anchor="t">
            <a:normAutofit/>
          </a:bodyPr>
          <a:lstStyle/>
          <a:p>
            <a:pPr algn="l"/>
            <a:r>
              <a:rPr lang="en-US" sz="4000">
                <a:solidFill>
                  <a:schemeClr val="tx2"/>
                </a:solidFill>
              </a:rPr>
              <a:t>Asthma</a:t>
            </a:r>
          </a:p>
        </p:txBody>
      </p:sp>
      <p:sp>
        <p:nvSpPr>
          <p:cNvPr id="3" name="Subtitle 2">
            <a:extLst>
              <a:ext uri="{FF2B5EF4-FFF2-40B4-BE49-F238E27FC236}">
                <a16:creationId xmlns:a16="http://schemas.microsoft.com/office/drawing/2014/main" id="{459F1D1D-90A4-C7D3-908B-A3BFE913FD48}"/>
              </a:ext>
            </a:extLst>
          </p:cNvPr>
          <p:cNvSpPr>
            <a:spLocks noGrp="1"/>
          </p:cNvSpPr>
          <p:nvPr>
            <p:ph type="subTitle" idx="1"/>
          </p:nvPr>
        </p:nvSpPr>
        <p:spPr>
          <a:xfrm>
            <a:off x="6590966" y="3428999"/>
            <a:ext cx="4805691" cy="838831"/>
          </a:xfrm>
        </p:spPr>
        <p:txBody>
          <a:bodyPr anchor="b">
            <a:normAutofit/>
          </a:bodyPr>
          <a:lstStyle/>
          <a:p>
            <a:pPr algn="l"/>
            <a:r>
              <a:rPr lang="en-US" sz="2000">
                <a:solidFill>
                  <a:schemeClr val="tx2"/>
                </a:solidFill>
              </a:rPr>
              <a:t>Rama Heyratifar, MD</a:t>
            </a:r>
          </a:p>
        </p:txBody>
      </p:sp>
      <p:pic>
        <p:nvPicPr>
          <p:cNvPr id="19" name="Graphic 18" descr="Stethoscope">
            <a:extLst>
              <a:ext uri="{FF2B5EF4-FFF2-40B4-BE49-F238E27FC236}">
                <a16:creationId xmlns:a16="http://schemas.microsoft.com/office/drawing/2014/main" id="{FB205A30-1A02-9645-D468-12B7CCF4DD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97945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57DC291-ADDD-91A5-CC1A-CD05F12D5B41}"/>
              </a:ext>
            </a:extLst>
          </p:cNvPr>
          <p:cNvSpPr>
            <a:spLocks noGrp="1"/>
          </p:cNvSpPr>
          <p:nvPr>
            <p:ph type="title"/>
          </p:nvPr>
        </p:nvSpPr>
        <p:spPr>
          <a:xfrm>
            <a:off x="1137034" y="609597"/>
            <a:ext cx="9392421" cy="1330841"/>
          </a:xfrm>
        </p:spPr>
        <p:txBody>
          <a:bodyPr>
            <a:normAutofit/>
          </a:bodyPr>
          <a:lstStyle/>
          <a:p>
            <a:r>
              <a:rPr lang="en-US" dirty="0"/>
              <a:t>Ipratropium</a:t>
            </a:r>
          </a:p>
        </p:txBody>
      </p:sp>
      <p:sp>
        <p:nvSpPr>
          <p:cNvPr id="3" name="Content Placeholder 2">
            <a:extLst>
              <a:ext uri="{FF2B5EF4-FFF2-40B4-BE49-F238E27FC236}">
                <a16:creationId xmlns:a16="http://schemas.microsoft.com/office/drawing/2014/main" id="{B56970D9-51D9-3E9B-B065-BBB76B946DA7}"/>
              </a:ext>
            </a:extLst>
          </p:cNvPr>
          <p:cNvSpPr>
            <a:spLocks noGrp="1"/>
          </p:cNvSpPr>
          <p:nvPr>
            <p:ph idx="1"/>
          </p:nvPr>
        </p:nvSpPr>
        <p:spPr>
          <a:xfrm>
            <a:off x="1137034" y="2198362"/>
            <a:ext cx="4958966" cy="3917773"/>
          </a:xfrm>
        </p:spPr>
        <p:txBody>
          <a:bodyPr>
            <a:normAutofit/>
          </a:bodyPr>
          <a:lstStyle/>
          <a:p>
            <a:r>
              <a:rPr lang="en-US" sz="1700"/>
              <a:t>Acetylcholine antagonist </a:t>
            </a:r>
          </a:p>
          <a:p>
            <a:pPr lvl="1"/>
            <a:r>
              <a:rPr lang="en-US" sz="1700"/>
              <a:t>Blockade of muscarinic cholinergic receptors</a:t>
            </a:r>
          </a:p>
          <a:p>
            <a:pPr lvl="2"/>
            <a:r>
              <a:rPr lang="en-US" sz="1700"/>
              <a:t>Decreases production of cyclic guanosine monophosphate (cGMP)</a:t>
            </a:r>
          </a:p>
          <a:p>
            <a:pPr lvl="3"/>
            <a:r>
              <a:rPr lang="en-US" sz="1700"/>
              <a:t>Leads to decreased contraction of smooth muscles</a:t>
            </a:r>
          </a:p>
          <a:p>
            <a:pPr lvl="3"/>
            <a:endParaRPr lang="en-US" sz="1700"/>
          </a:p>
          <a:p>
            <a:pPr lvl="1"/>
            <a:r>
              <a:rPr lang="en-US" sz="1700"/>
              <a:t>Also blocks M2 receptors (nonselective)</a:t>
            </a:r>
          </a:p>
          <a:p>
            <a:pPr lvl="2"/>
            <a:r>
              <a:rPr lang="en-US" sz="1700"/>
              <a:t>Leads to increase in acetylcholine release -&gt; paradoxical bronchoconstriction</a:t>
            </a:r>
          </a:p>
        </p:txBody>
      </p:sp>
      <p:pic>
        <p:nvPicPr>
          <p:cNvPr id="1026" name="Picture 2" descr="Ipratropium Bromide Inhalation Solution 0.02% 0.5 mg/2.5 mL - Nephron  Pharmaceuticals">
            <a:extLst>
              <a:ext uri="{FF2B5EF4-FFF2-40B4-BE49-F238E27FC236}">
                <a16:creationId xmlns:a16="http://schemas.microsoft.com/office/drawing/2014/main" id="{7F655D90-E71E-2F4E-55DD-8E012124E60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9367" y="2249225"/>
            <a:ext cx="4788505" cy="3627292"/>
          </a:xfrm>
          <a:prstGeom prst="rect">
            <a:avLst/>
          </a:prstGeom>
          <a:noFill/>
          <a:extLst>
            <a:ext uri="{909E8E84-426E-40DD-AFC4-6F175D3DCCD1}">
              <a14:hiddenFill xmlns:a14="http://schemas.microsoft.com/office/drawing/2010/main">
                <a:solidFill>
                  <a:srgbClr val="FFFFFF"/>
                </a:solidFill>
              </a14:hiddenFill>
            </a:ext>
          </a:extLst>
        </p:spPr>
      </p:pic>
      <p:sp>
        <p:nvSpPr>
          <p:cNvPr id="1035" name="Freeform: Shape 1034">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76905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2E3E86-16A7-85F1-48AB-350D4A565A61}"/>
              </a:ext>
            </a:extLst>
          </p:cNvPr>
          <p:cNvSpPr>
            <a:spLocks noGrp="1"/>
          </p:cNvSpPr>
          <p:nvPr>
            <p:ph type="title"/>
          </p:nvPr>
        </p:nvSpPr>
        <p:spPr>
          <a:xfrm>
            <a:off x="640080" y="325369"/>
            <a:ext cx="4368602" cy="1956841"/>
          </a:xfrm>
        </p:spPr>
        <p:txBody>
          <a:bodyPr anchor="b">
            <a:normAutofit/>
          </a:bodyPr>
          <a:lstStyle/>
          <a:p>
            <a:r>
              <a:rPr lang="en-US" sz="5000"/>
              <a:t>Corticosteroids</a:t>
            </a:r>
          </a:p>
        </p:txBody>
      </p:sp>
      <p:sp>
        <p:nvSpPr>
          <p:cNvPr id="1024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D53FCC-FB34-579A-F558-CBE787797912}"/>
              </a:ext>
            </a:extLst>
          </p:cNvPr>
          <p:cNvSpPr>
            <a:spLocks noGrp="1"/>
          </p:cNvSpPr>
          <p:nvPr>
            <p:ph idx="1"/>
          </p:nvPr>
        </p:nvSpPr>
        <p:spPr>
          <a:xfrm>
            <a:off x="640080" y="2872899"/>
            <a:ext cx="4243589" cy="3320668"/>
          </a:xfrm>
        </p:spPr>
        <p:txBody>
          <a:bodyPr>
            <a:normAutofit/>
          </a:bodyPr>
          <a:lstStyle/>
          <a:p>
            <a:pPr marL="0" indent="0">
              <a:buNone/>
            </a:pPr>
            <a:r>
              <a:rPr lang="en-US" sz="2200" dirty="0"/>
              <a:t>Decreases inflammation by suppression of neutrophil migration, decreased production of inflammatory mediators, and reversal of increased capillary permeability, among other mechanisms.</a:t>
            </a:r>
          </a:p>
        </p:txBody>
      </p:sp>
      <p:pic>
        <p:nvPicPr>
          <p:cNvPr id="10242" name="Picture 2" descr="What's the link between inflammation and cancer? What to know | MD Anderson  Cancer Center">
            <a:extLst>
              <a:ext uri="{FF2B5EF4-FFF2-40B4-BE49-F238E27FC236}">
                <a16:creationId xmlns:a16="http://schemas.microsoft.com/office/drawing/2014/main" id="{59AAC16A-D1D3-469C-EC00-D633021483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16" r="2793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156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Freeform: Shape 308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4034FD7-2C1A-2C87-95ED-9D12765D8900}"/>
              </a:ext>
            </a:extLst>
          </p:cNvPr>
          <p:cNvSpPr>
            <a:spLocks noGrp="1"/>
          </p:cNvSpPr>
          <p:nvPr>
            <p:ph type="title"/>
          </p:nvPr>
        </p:nvSpPr>
        <p:spPr>
          <a:xfrm>
            <a:off x="1137034" y="609597"/>
            <a:ext cx="9392421" cy="1330841"/>
          </a:xfrm>
        </p:spPr>
        <p:txBody>
          <a:bodyPr>
            <a:normAutofit/>
          </a:bodyPr>
          <a:lstStyle/>
          <a:p>
            <a:r>
              <a:rPr lang="en-US" dirty="0"/>
              <a:t>Epinephrine</a:t>
            </a:r>
          </a:p>
        </p:txBody>
      </p:sp>
      <p:sp>
        <p:nvSpPr>
          <p:cNvPr id="3" name="Content Placeholder 2">
            <a:extLst>
              <a:ext uri="{FF2B5EF4-FFF2-40B4-BE49-F238E27FC236}">
                <a16:creationId xmlns:a16="http://schemas.microsoft.com/office/drawing/2014/main" id="{C8B8FF06-1494-C4BC-F084-9DDA1FBDE806}"/>
              </a:ext>
            </a:extLst>
          </p:cNvPr>
          <p:cNvSpPr>
            <a:spLocks noGrp="1"/>
          </p:cNvSpPr>
          <p:nvPr>
            <p:ph idx="1"/>
          </p:nvPr>
        </p:nvSpPr>
        <p:spPr>
          <a:xfrm>
            <a:off x="1137034" y="2198362"/>
            <a:ext cx="4958966" cy="3917773"/>
          </a:xfrm>
        </p:spPr>
        <p:txBody>
          <a:bodyPr>
            <a:normAutofit/>
          </a:bodyPr>
          <a:lstStyle/>
          <a:p>
            <a:r>
              <a:rPr lang="en-US" sz="2000"/>
              <a:t>Sympathomimetic catecholamine that exerts its pharmacologic effects on both alpha and beta-adrenergic receptors using a G protein-linked second messenger system</a:t>
            </a:r>
          </a:p>
          <a:p>
            <a:r>
              <a:rPr lang="en-US" sz="2000"/>
              <a:t>Beta-2 effects</a:t>
            </a:r>
          </a:p>
          <a:p>
            <a:pPr lvl="1"/>
            <a:r>
              <a:rPr lang="en-US" sz="2000"/>
              <a:t>Bronchodilation</a:t>
            </a:r>
          </a:p>
          <a:p>
            <a:pPr lvl="2"/>
            <a:r>
              <a:rPr lang="en-US" dirty="0"/>
              <a:t>adjunct treatment of asthma exacerbations and vasodilation</a:t>
            </a:r>
          </a:p>
        </p:txBody>
      </p:sp>
      <p:pic>
        <p:nvPicPr>
          <p:cNvPr id="3074" name="Picture 2" descr="Epinephrine (Epipen, Auvi-Q): Uses, Alternatives, Side Effects &amp; More -  GoodRx">
            <a:extLst>
              <a:ext uri="{FF2B5EF4-FFF2-40B4-BE49-F238E27FC236}">
                <a16:creationId xmlns:a16="http://schemas.microsoft.com/office/drawing/2014/main" id="{28105A4C-6D9B-55A2-6DAA-E8573AC93B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9367" y="2392880"/>
            <a:ext cx="4788505" cy="3339982"/>
          </a:xfrm>
          <a:prstGeom prst="rect">
            <a:avLst/>
          </a:prstGeom>
          <a:noFill/>
          <a:extLst>
            <a:ext uri="{909E8E84-426E-40DD-AFC4-6F175D3DCCD1}">
              <a14:hiddenFill xmlns:a14="http://schemas.microsoft.com/office/drawing/2010/main">
                <a:solidFill>
                  <a:srgbClr val="FFFFFF"/>
                </a:solidFill>
              </a14:hiddenFill>
            </a:ext>
          </a:extLst>
        </p:spPr>
      </p:pic>
      <p:sp>
        <p:nvSpPr>
          <p:cNvPr id="3083" name="Freeform: Shape 308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27782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471F1B-7147-B046-4D95-34B618054352}"/>
              </a:ext>
            </a:extLst>
          </p:cNvPr>
          <p:cNvSpPr>
            <a:spLocks noGrp="1"/>
          </p:cNvSpPr>
          <p:nvPr>
            <p:ph type="title"/>
          </p:nvPr>
        </p:nvSpPr>
        <p:spPr>
          <a:xfrm>
            <a:off x="572493" y="238539"/>
            <a:ext cx="11018520" cy="1434415"/>
          </a:xfrm>
        </p:spPr>
        <p:txBody>
          <a:bodyPr anchor="b">
            <a:normAutofit/>
          </a:bodyPr>
          <a:lstStyle/>
          <a:p>
            <a:r>
              <a:rPr lang="en-US" sz="5400"/>
              <a:t>Magnesium Sulfate</a:t>
            </a:r>
          </a:p>
        </p:txBody>
      </p:sp>
      <p:sp>
        <p:nvSpPr>
          <p:cNvPr id="410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42EE82-92EA-C27A-B94A-5231D12153F1}"/>
              </a:ext>
            </a:extLst>
          </p:cNvPr>
          <p:cNvSpPr>
            <a:spLocks noGrp="1"/>
          </p:cNvSpPr>
          <p:nvPr>
            <p:ph idx="1"/>
          </p:nvPr>
        </p:nvSpPr>
        <p:spPr>
          <a:xfrm>
            <a:off x="572493" y="2071316"/>
            <a:ext cx="6713552" cy="4119172"/>
          </a:xfrm>
        </p:spPr>
        <p:txBody>
          <a:bodyPr anchor="t">
            <a:normAutofit/>
          </a:bodyPr>
          <a:lstStyle/>
          <a:p>
            <a:r>
              <a:rPr lang="en-US" sz="2000"/>
              <a:t>Debatable additive benefit</a:t>
            </a:r>
          </a:p>
          <a:p>
            <a:r>
              <a:rPr lang="en-US" sz="2000"/>
              <a:t>Presumed MOA</a:t>
            </a:r>
          </a:p>
          <a:p>
            <a:pPr lvl="1"/>
            <a:r>
              <a:rPr lang="en-US" sz="2000"/>
              <a:t>Inhibition of calcium influx into airway smooth muscle cells</a:t>
            </a:r>
          </a:p>
          <a:p>
            <a:r>
              <a:rPr lang="en-US" sz="2000"/>
              <a:t> Systematic Review</a:t>
            </a:r>
          </a:p>
          <a:p>
            <a:pPr lvl="1"/>
            <a:r>
              <a:rPr lang="en-US" sz="2000"/>
              <a:t>14 studies, 2313 adults, acute asthma</a:t>
            </a:r>
          </a:p>
          <a:p>
            <a:pPr lvl="1"/>
            <a:r>
              <a:rPr lang="en-US" sz="2000"/>
              <a:t>Decrease in hospitalizations with IV vs. placebo (OR 0.75, 95% CI 0.60-0.92)</a:t>
            </a:r>
          </a:p>
          <a:p>
            <a:pPr lvl="1"/>
            <a:r>
              <a:rPr lang="en-US" sz="2000"/>
              <a:t>No difference in duration of ED treatment or admission to ICU</a:t>
            </a:r>
          </a:p>
          <a:p>
            <a:pPr lvl="1"/>
            <a:r>
              <a:rPr lang="en-US" sz="2000"/>
              <a:t>May be of benefit in subgroup of patients</a:t>
            </a:r>
          </a:p>
          <a:p>
            <a:pPr lvl="1"/>
            <a:r>
              <a:rPr lang="en-US" sz="2000"/>
              <a:t>PMID </a:t>
            </a:r>
            <a:r>
              <a:rPr lang="en-US" sz="2000">
                <a:hlinkClick r:id="rId2"/>
              </a:rPr>
              <a:t>24865567</a:t>
            </a:r>
            <a:endParaRPr lang="en-US" sz="2000"/>
          </a:p>
        </p:txBody>
      </p:sp>
      <p:pic>
        <p:nvPicPr>
          <p:cNvPr id="4098" name="Picture 2" descr="General Information about Asthma - Clinical Programs and Services - Mary  Parkes Center for Asthma, Allergy &amp; Pulmonary Care - Rochester, NY -  University of Rochester Medical Center">
            <a:extLst>
              <a:ext uri="{FF2B5EF4-FFF2-40B4-BE49-F238E27FC236}">
                <a16:creationId xmlns:a16="http://schemas.microsoft.com/office/drawing/2014/main" id="{FC5929AA-1558-1685-4CB6-19AEA735BE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45" r="18668"/>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389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7" name="Rectangle 514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312CBE-6C6C-6A83-4701-D6766103D396}"/>
              </a:ext>
            </a:extLst>
          </p:cNvPr>
          <p:cNvSpPr>
            <a:spLocks noGrp="1"/>
          </p:cNvSpPr>
          <p:nvPr>
            <p:ph type="title"/>
          </p:nvPr>
        </p:nvSpPr>
        <p:spPr>
          <a:xfrm>
            <a:off x="572493" y="238539"/>
            <a:ext cx="11018520" cy="1434415"/>
          </a:xfrm>
        </p:spPr>
        <p:txBody>
          <a:bodyPr anchor="b">
            <a:normAutofit/>
          </a:bodyPr>
          <a:lstStyle/>
          <a:p>
            <a:r>
              <a:rPr lang="en-US" sz="5400"/>
              <a:t>Magnesium Sulfate</a:t>
            </a:r>
          </a:p>
        </p:txBody>
      </p:sp>
      <p:sp>
        <p:nvSpPr>
          <p:cNvPr id="514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7700F2-AC15-43F9-A7C3-275824233128}"/>
              </a:ext>
            </a:extLst>
          </p:cNvPr>
          <p:cNvSpPr>
            <a:spLocks noGrp="1"/>
          </p:cNvSpPr>
          <p:nvPr>
            <p:ph idx="1"/>
          </p:nvPr>
        </p:nvSpPr>
        <p:spPr>
          <a:xfrm>
            <a:off x="572493" y="2071316"/>
            <a:ext cx="6713552" cy="4119172"/>
          </a:xfrm>
        </p:spPr>
        <p:txBody>
          <a:bodyPr anchor="t">
            <a:normAutofit/>
          </a:bodyPr>
          <a:lstStyle/>
          <a:p>
            <a:r>
              <a:rPr lang="en-US" sz="2200"/>
              <a:t>Multicenter, double blinded, placebo controlled, randomized trial</a:t>
            </a:r>
          </a:p>
          <a:p>
            <a:r>
              <a:rPr lang="en-US" sz="2200"/>
              <a:t>1109 adults, acute asthma</a:t>
            </a:r>
          </a:p>
          <a:p>
            <a:r>
              <a:rPr lang="en-US" sz="2200"/>
              <a:t>IV vs. nebulized vs placebo</a:t>
            </a:r>
          </a:p>
          <a:p>
            <a:r>
              <a:rPr lang="en-US" sz="2200"/>
              <a:t>No benefit in decreasing hospital admission, breathlessness scoring (VAS), Peak Expiratory Flow Rates (PEFR)</a:t>
            </a:r>
          </a:p>
          <a:p>
            <a:pPr marL="0" indent="0">
              <a:buNone/>
            </a:pPr>
            <a:r>
              <a:rPr lang="en-US" sz="2200"/>
              <a:t>PMID </a:t>
            </a:r>
            <a:r>
              <a:rPr lang="en-US" sz="2200">
                <a:hlinkClick r:id="rId2"/>
              </a:rPr>
              <a:t>24731521</a:t>
            </a:r>
            <a:endParaRPr lang="en-US" sz="2200"/>
          </a:p>
        </p:txBody>
      </p:sp>
      <p:pic>
        <p:nvPicPr>
          <p:cNvPr id="5130" name="Picture 10" descr="Magnesium Sulfate Injection Family of Products">
            <a:extLst>
              <a:ext uri="{FF2B5EF4-FFF2-40B4-BE49-F238E27FC236}">
                <a16:creationId xmlns:a16="http://schemas.microsoft.com/office/drawing/2014/main" id="{4AB8256E-D4DF-BAB2-86B8-44EC3F9982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92"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449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79279F-C3EC-9C1A-7E22-7A844FB9F947}"/>
              </a:ext>
            </a:extLst>
          </p:cNvPr>
          <p:cNvSpPr>
            <a:spLocks noGrp="1"/>
          </p:cNvSpPr>
          <p:nvPr>
            <p:ph type="title"/>
          </p:nvPr>
        </p:nvSpPr>
        <p:spPr>
          <a:xfrm>
            <a:off x="5297762" y="329184"/>
            <a:ext cx="6251110" cy="1783080"/>
          </a:xfrm>
        </p:spPr>
        <p:txBody>
          <a:bodyPr anchor="b">
            <a:normAutofit/>
          </a:bodyPr>
          <a:lstStyle/>
          <a:p>
            <a:r>
              <a:rPr lang="en-US" sz="5400"/>
              <a:t>Magnesium Sulfate, Pediatrics</a:t>
            </a:r>
          </a:p>
        </p:txBody>
      </p:sp>
      <p:pic>
        <p:nvPicPr>
          <p:cNvPr id="5" name="Picture 4" descr="Molecular structure and periodic table on a desk">
            <a:extLst>
              <a:ext uri="{FF2B5EF4-FFF2-40B4-BE49-F238E27FC236}">
                <a16:creationId xmlns:a16="http://schemas.microsoft.com/office/drawing/2014/main" id="{79BC6527-53D2-5BF0-85D8-371929EC8C0B}"/>
              </a:ext>
            </a:extLst>
          </p:cNvPr>
          <p:cNvPicPr>
            <a:picLocks noChangeAspect="1"/>
          </p:cNvPicPr>
          <p:nvPr/>
        </p:nvPicPr>
        <p:blipFill rotWithShape="1">
          <a:blip r:embed="rId3"/>
          <a:srcRect l="10577" r="4409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630A56-A477-8391-8639-4E4EC30ECDA6}"/>
              </a:ext>
            </a:extLst>
          </p:cNvPr>
          <p:cNvSpPr>
            <a:spLocks noGrp="1"/>
          </p:cNvSpPr>
          <p:nvPr>
            <p:ph idx="1"/>
          </p:nvPr>
        </p:nvSpPr>
        <p:spPr>
          <a:xfrm>
            <a:off x="5297762" y="2706624"/>
            <a:ext cx="6251110" cy="3483864"/>
          </a:xfrm>
        </p:spPr>
        <p:txBody>
          <a:bodyPr>
            <a:normAutofit/>
          </a:bodyPr>
          <a:lstStyle/>
          <a:p>
            <a:r>
              <a:rPr lang="en-US" sz="2000"/>
              <a:t>Multiple meta-analyses</a:t>
            </a:r>
          </a:p>
          <a:p>
            <a:pPr lvl="1"/>
            <a:r>
              <a:rPr lang="en-US" sz="2000"/>
              <a:t>Effective in preventing hospitalization in children with moderate-to-severe acute asthma when added to bronchodilators and glucocorticoids</a:t>
            </a:r>
          </a:p>
          <a:p>
            <a:pPr lvl="1"/>
            <a:r>
              <a:rPr lang="en-US" sz="2000"/>
              <a:t>Associated with significant improvements in pulmonary function tests</a:t>
            </a:r>
          </a:p>
          <a:p>
            <a:endParaRPr lang="en-US" sz="2000"/>
          </a:p>
          <a:p>
            <a:r>
              <a:rPr lang="en-US" sz="2000"/>
              <a:t>PMID </a:t>
            </a:r>
            <a:r>
              <a:rPr lang="en-US" sz="2000">
                <a:hlinkClick r:id="rId4"/>
              </a:rPr>
              <a:t>15613519</a:t>
            </a:r>
            <a:r>
              <a:rPr lang="en-US" sz="2000"/>
              <a:t>, PMID </a:t>
            </a:r>
            <a:r>
              <a:rPr lang="en-US" sz="2000">
                <a:hlinkClick r:id="rId5"/>
              </a:rPr>
              <a:t>27126744</a:t>
            </a:r>
            <a:r>
              <a:rPr lang="en-US" sz="2000"/>
              <a:t>, PMID </a:t>
            </a:r>
            <a:r>
              <a:rPr lang="en-US" sz="2000">
                <a:hlinkClick r:id="rId6"/>
              </a:rPr>
              <a:t>23290189</a:t>
            </a:r>
            <a:r>
              <a:rPr lang="en-US" sz="2000"/>
              <a:t>, PMID </a:t>
            </a:r>
            <a:r>
              <a:rPr lang="en-US" sz="2000">
                <a:hlinkClick r:id="rId7"/>
              </a:rPr>
              <a:t>29851914</a:t>
            </a:r>
            <a:endParaRPr lang="en-US" sz="2000"/>
          </a:p>
        </p:txBody>
      </p:sp>
    </p:spTree>
    <p:extLst>
      <p:ext uri="{BB962C8B-B14F-4D97-AF65-F5344CB8AC3E}">
        <p14:creationId xmlns:p14="http://schemas.microsoft.com/office/powerpoint/2010/main" val="2902020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BE122C-E532-880D-5BBF-D770B6292208}"/>
              </a:ext>
            </a:extLst>
          </p:cNvPr>
          <p:cNvSpPr>
            <a:spLocks noGrp="1"/>
          </p:cNvSpPr>
          <p:nvPr>
            <p:ph type="title"/>
          </p:nvPr>
        </p:nvSpPr>
        <p:spPr>
          <a:xfrm>
            <a:off x="686834" y="1153572"/>
            <a:ext cx="3200400" cy="4461163"/>
          </a:xfrm>
        </p:spPr>
        <p:txBody>
          <a:bodyPr>
            <a:normAutofit/>
          </a:bodyPr>
          <a:lstStyle/>
          <a:p>
            <a:r>
              <a:rPr lang="en-US">
                <a:solidFill>
                  <a:srgbClr val="FFFFFF"/>
                </a:solidFill>
              </a:rPr>
              <a:t>National Asthma Education and Prevention Program, Pediatrics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79213CA-4365-3F41-7A02-39EC33CC9A6B}"/>
              </a:ext>
            </a:extLst>
          </p:cNvPr>
          <p:cNvSpPr>
            <a:spLocks noGrp="1"/>
          </p:cNvSpPr>
          <p:nvPr>
            <p:ph idx="1"/>
          </p:nvPr>
        </p:nvSpPr>
        <p:spPr>
          <a:xfrm>
            <a:off x="4447308" y="591344"/>
            <a:ext cx="6906491" cy="5585619"/>
          </a:xfrm>
        </p:spPr>
        <p:txBody>
          <a:bodyPr anchor="ctr">
            <a:normAutofit/>
          </a:bodyPr>
          <a:lstStyle/>
          <a:p>
            <a:pPr marL="0" indent="0">
              <a:buNone/>
            </a:pPr>
            <a:r>
              <a:rPr lang="en-US" dirty="0"/>
              <a:t>NAEPP guidelines suggest 25 to 75 mg/kg (maximum 2 grams) intravenously for severe exacerbations unresponsive to initial treatments after one hour and as add-on therapy for life-threatening exacerbations</a:t>
            </a:r>
          </a:p>
        </p:txBody>
      </p:sp>
    </p:spTree>
    <p:extLst>
      <p:ext uri="{BB962C8B-B14F-4D97-AF65-F5344CB8AC3E}">
        <p14:creationId xmlns:p14="http://schemas.microsoft.com/office/powerpoint/2010/main" val="18466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357120-977B-7278-9BFC-117860E00219}"/>
              </a:ext>
            </a:extLst>
          </p:cNvPr>
          <p:cNvSpPr>
            <a:spLocks noGrp="1"/>
          </p:cNvSpPr>
          <p:nvPr>
            <p:ph type="title"/>
          </p:nvPr>
        </p:nvSpPr>
        <p:spPr>
          <a:xfrm>
            <a:off x="572493" y="238539"/>
            <a:ext cx="11018520" cy="1434415"/>
          </a:xfrm>
        </p:spPr>
        <p:txBody>
          <a:bodyPr anchor="b">
            <a:normAutofit/>
          </a:bodyPr>
          <a:lstStyle/>
          <a:p>
            <a:r>
              <a:rPr lang="en-US" sz="5400"/>
              <a:t>Ketamine</a:t>
            </a:r>
          </a:p>
        </p:txBody>
      </p:sp>
      <p:sp>
        <p:nvSpPr>
          <p:cNvPr id="615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Ketamine: Anesthetic, anti-depressant or party drug? – DW – 12/20/2023">
            <a:extLst>
              <a:ext uri="{FF2B5EF4-FFF2-40B4-BE49-F238E27FC236}">
                <a16:creationId xmlns:a16="http://schemas.microsoft.com/office/drawing/2014/main" id="{FE03E123-FB8A-DDBE-6E79-4FAF5AFA72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503" r="19382"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180421F8-7A99-8756-A4EC-2F0C0380121C}"/>
              </a:ext>
            </a:extLst>
          </p:cNvPr>
          <p:cNvGraphicFramePr>
            <a:graphicFrameLocks noGrp="1"/>
          </p:cNvGraphicFramePr>
          <p:nvPr>
            <p:ph idx="1"/>
            <p:extLst>
              <p:ext uri="{D42A27DB-BD31-4B8C-83A1-F6EECF244321}">
                <p14:modId xmlns:p14="http://schemas.microsoft.com/office/powerpoint/2010/main" val="984251421"/>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8967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8F4707-CF2B-6990-8226-671D45A6E1AC}"/>
              </a:ext>
            </a:extLst>
          </p:cNvPr>
          <p:cNvSpPr>
            <a:spLocks noGrp="1"/>
          </p:cNvSpPr>
          <p:nvPr>
            <p:ph type="title"/>
          </p:nvPr>
        </p:nvSpPr>
        <p:spPr>
          <a:xfrm>
            <a:off x="838200" y="365125"/>
            <a:ext cx="10515600" cy="1325563"/>
          </a:xfrm>
        </p:spPr>
        <p:txBody>
          <a:bodyPr>
            <a:normAutofit/>
          </a:bodyPr>
          <a:lstStyle/>
          <a:p>
            <a:r>
              <a:rPr lang="en-US"/>
              <a:t>Ketamine: MOA</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35584E4-DC8C-6113-5C3E-597C24F79B69}"/>
              </a:ext>
            </a:extLst>
          </p:cNvPr>
          <p:cNvSpPr>
            <a:spLocks noGrp="1"/>
          </p:cNvSpPr>
          <p:nvPr>
            <p:ph idx="1"/>
          </p:nvPr>
        </p:nvSpPr>
        <p:spPr>
          <a:xfrm>
            <a:off x="838200" y="1825625"/>
            <a:ext cx="10515600" cy="4351338"/>
          </a:xfrm>
        </p:spPr>
        <p:txBody>
          <a:bodyPr>
            <a:normAutofit/>
          </a:bodyPr>
          <a:lstStyle/>
          <a:p>
            <a:r>
              <a:rPr lang="en-US" sz="2400">
                <a:latin typeface="Times New Roman" panose="02020603050405020304" pitchFamily="18" charset="0"/>
                <a:ea typeface="Times New Roman" panose="02020603050405020304" pitchFamily="18" charset="0"/>
              </a:rPr>
              <a:t>Causes </a:t>
            </a:r>
            <a:r>
              <a:rPr lang="en-US" sz="2400">
                <a:effectLst/>
                <a:latin typeface="Times New Roman" panose="02020603050405020304" pitchFamily="18" charset="0"/>
                <a:ea typeface="Times New Roman" panose="02020603050405020304" pitchFamily="18" charset="0"/>
              </a:rPr>
              <a:t>a catecholamine release that leads to relaxation of bronchial smooth muscles via beta-2 receptors</a:t>
            </a:r>
            <a:endParaRPr lang="en-US" sz="2400">
              <a:latin typeface="Times New Roman" panose="02020603050405020304" pitchFamily="18" charset="0"/>
              <a:ea typeface="Times New Roman" panose="02020603050405020304" pitchFamily="18" charset="0"/>
            </a:endParaRPr>
          </a:p>
          <a:p>
            <a:r>
              <a:rPr lang="en-US" sz="2400">
                <a:effectLst/>
                <a:latin typeface="Times New Roman" panose="02020603050405020304" pitchFamily="18" charset="0"/>
                <a:ea typeface="Times New Roman" panose="02020603050405020304" pitchFamily="18" charset="0"/>
              </a:rPr>
              <a:t>It blocks the activation of </a:t>
            </a:r>
            <a:r>
              <a:rPr lang="en-US" sz="2400" i="1">
                <a:effectLst/>
                <a:latin typeface="Times New Roman" panose="02020603050405020304" pitchFamily="18" charset="0"/>
                <a:ea typeface="Times New Roman" panose="02020603050405020304" pitchFamily="18" charset="0"/>
              </a:rPr>
              <a:t>N</a:t>
            </a:r>
            <a:r>
              <a:rPr lang="en-US" sz="2400">
                <a:effectLst/>
                <a:latin typeface="Times New Roman" panose="02020603050405020304" pitchFamily="18" charset="0"/>
                <a:ea typeface="Times New Roman" panose="02020603050405020304" pitchFamily="18" charset="0"/>
              </a:rPr>
              <a:t>-methyl-D-aspartic acid (NMDA) receptors in the lung parenchyma. These NMDA receptors are partly responsible for causing the bronchoconstriction found during COPD and asthma exacerbations. </a:t>
            </a:r>
            <a:endParaRPr lang="en-US" sz="2400">
              <a:latin typeface="Times New Roman" panose="02020603050405020304" pitchFamily="18" charset="0"/>
              <a:ea typeface="Times New Roman" panose="02020603050405020304" pitchFamily="18" charset="0"/>
            </a:endParaRPr>
          </a:p>
          <a:p>
            <a:r>
              <a:rPr lang="en-US" sz="2400">
                <a:effectLst/>
                <a:latin typeface="Times New Roman" panose="02020603050405020304" pitchFamily="18" charset="0"/>
                <a:ea typeface="Times New Roman" panose="02020603050405020304" pitchFamily="18" charset="0"/>
              </a:rPr>
              <a:t>Decreases the production of nitric oxide, inhibits vagal outflow, and stimulates smooth muscle relaxation by reduction of calcium influx via L-type calcium channels. </a:t>
            </a:r>
            <a:endParaRPr lang="en-US" sz="2400">
              <a:latin typeface="Times New Roman" panose="02020603050405020304" pitchFamily="18" charset="0"/>
              <a:ea typeface="Times New Roman" panose="02020603050405020304" pitchFamily="18" charset="0"/>
            </a:endParaRPr>
          </a:p>
          <a:p>
            <a:r>
              <a:rPr lang="en-US" sz="2400">
                <a:latin typeface="Times New Roman" panose="02020603050405020304" pitchFamily="18" charset="0"/>
                <a:ea typeface="Times New Roman" panose="02020603050405020304" pitchFamily="18" charset="0"/>
              </a:rPr>
              <a:t>B</a:t>
            </a:r>
            <a:r>
              <a:rPr lang="en-US" sz="2400">
                <a:effectLst/>
                <a:latin typeface="Times New Roman" panose="02020603050405020304" pitchFamily="18" charset="0"/>
                <a:ea typeface="Times New Roman" panose="02020603050405020304" pitchFamily="18" charset="0"/>
              </a:rPr>
              <a:t>locks the activation of macrophages and reduces cytokine production, which decreases the inflammatory cascade and bronchoconstriction.</a:t>
            </a:r>
          </a:p>
          <a:p>
            <a:endParaRPr lang="en-US" sz="2400"/>
          </a:p>
        </p:txBody>
      </p:sp>
    </p:spTree>
    <p:extLst>
      <p:ext uri="{BB962C8B-B14F-4D97-AF65-F5344CB8AC3E}">
        <p14:creationId xmlns:p14="http://schemas.microsoft.com/office/powerpoint/2010/main" val="1875412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CD3642-7954-54C5-EC3B-CC3119923AD5}"/>
              </a:ext>
            </a:extLst>
          </p:cNvPr>
          <p:cNvSpPr>
            <a:spLocks noGrp="1"/>
          </p:cNvSpPr>
          <p:nvPr>
            <p:ph type="title"/>
          </p:nvPr>
        </p:nvSpPr>
        <p:spPr>
          <a:xfrm>
            <a:off x="686834" y="1153572"/>
            <a:ext cx="3200400" cy="4461163"/>
          </a:xfrm>
        </p:spPr>
        <p:txBody>
          <a:bodyPr>
            <a:normAutofit/>
          </a:bodyPr>
          <a:lstStyle/>
          <a:p>
            <a:r>
              <a:rPr lang="en-US">
                <a:solidFill>
                  <a:srgbClr val="FFFFFF"/>
                </a:solidFill>
              </a:rPr>
              <a:t>SAFD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2F7EA5E-02BB-CE17-E0E0-A9C409EDBDA1}"/>
              </a:ext>
            </a:extLst>
          </p:cNvPr>
          <p:cNvSpPr>
            <a:spLocks noGrp="1"/>
          </p:cNvSpPr>
          <p:nvPr>
            <p:ph idx="1"/>
          </p:nvPr>
        </p:nvSpPr>
        <p:spPr>
          <a:xfrm>
            <a:off x="4447308" y="591344"/>
            <a:ext cx="6906491" cy="5585619"/>
          </a:xfrm>
        </p:spPr>
        <p:txBody>
          <a:bodyPr anchor="ctr">
            <a:normAutofit/>
          </a:bodyPr>
          <a:lstStyle/>
          <a:p>
            <a:pPr marL="0" indent="0">
              <a:spcBef>
                <a:spcPts val="0"/>
              </a:spcBef>
              <a:buNone/>
            </a:pPr>
            <a:r>
              <a:rPr lang="en-US">
                <a:effectLst/>
                <a:latin typeface="Times New Roman" panose="02020603050405020304" pitchFamily="18" charset="0"/>
                <a:ea typeface="Times New Roman" panose="02020603050405020304" pitchFamily="18" charset="0"/>
              </a:rPr>
              <a:t>Retrospective chart review from January 1, 2019 to July 15, 2022. </a:t>
            </a:r>
          </a:p>
          <a:p>
            <a:pPr marL="0" marR="0" indent="0">
              <a:spcBef>
                <a:spcPts val="0"/>
              </a:spcBef>
              <a:spcAft>
                <a:spcPts val="0"/>
              </a:spcAft>
              <a:buNone/>
            </a:pPr>
            <a:r>
              <a:rPr lang="en-US">
                <a:latin typeface="Times New Roman" panose="02020603050405020304" pitchFamily="18" charset="0"/>
                <a:ea typeface="Times New Roman" panose="02020603050405020304" pitchFamily="18" charset="0"/>
              </a:rPr>
              <a:t>Inclusion Criteria</a:t>
            </a:r>
          </a:p>
          <a:p>
            <a:pPr>
              <a:spcBef>
                <a:spcPts val="0"/>
              </a:spcBef>
            </a:pPr>
            <a:r>
              <a:rPr lang="en-US">
                <a:effectLst/>
                <a:latin typeface="Times New Roman" panose="02020603050405020304" pitchFamily="18" charset="0"/>
                <a:ea typeface="Times New Roman" panose="02020603050405020304" pitchFamily="18" charset="0"/>
              </a:rPr>
              <a:t>age </a:t>
            </a:r>
            <a:r>
              <a:rPr lang="en-US" b="1">
                <a:effectLst/>
                <a:latin typeface="Times New Roman" panose="02020603050405020304" pitchFamily="18" charset="0"/>
                <a:ea typeface="Times New Roman" panose="02020603050405020304" pitchFamily="18" charset="0"/>
              </a:rPr>
              <a:t>≥</a:t>
            </a:r>
            <a:r>
              <a:rPr lang="en-US">
                <a:effectLst/>
                <a:latin typeface="Times New Roman" panose="02020603050405020304" pitchFamily="18" charset="0"/>
                <a:ea typeface="Times New Roman" panose="02020603050405020304" pitchFamily="18" charset="0"/>
              </a:rPr>
              <a:t> 18 years, known history of asthma, presenting with respiratory symptoms, interventions that included ketamine. </a:t>
            </a:r>
            <a:endParaRPr lang="en-US">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a:effectLst/>
                <a:latin typeface="Times New Roman" panose="02020603050405020304" pitchFamily="18" charset="0"/>
                <a:ea typeface="Times New Roman" panose="02020603050405020304" pitchFamily="18" charset="0"/>
              </a:rPr>
              <a:t>Exclusion criteria</a:t>
            </a:r>
          </a:p>
          <a:p>
            <a:pPr>
              <a:spcBef>
                <a:spcPts val="0"/>
              </a:spcBef>
            </a:pPr>
            <a:r>
              <a:rPr lang="en-US">
                <a:effectLst/>
                <a:latin typeface="Times New Roman" panose="02020603050405020304" pitchFamily="18" charset="0"/>
                <a:ea typeface="Times New Roman" panose="02020603050405020304" pitchFamily="18" charset="0"/>
              </a:rPr>
              <a:t>age &lt; 18 years, did not receive ketamine, known prisoners, known to be pregnant, trauma patients, lack of post-treatment vital signs, presented in cardiac arrest, or received ketamine for purposes other than respiratory complaints</a:t>
            </a:r>
            <a:endParaRPr lang="en-US">
              <a:latin typeface="Times New Roman" panose="02020603050405020304" pitchFamily="18" charset="0"/>
              <a:ea typeface="Times New Roman" panose="02020603050405020304" pitchFamily="18" charset="0"/>
            </a:endParaRPr>
          </a:p>
          <a:p>
            <a:pPr marL="0" indent="0">
              <a:spcBef>
                <a:spcPts val="0"/>
              </a:spcBef>
              <a:buNone/>
            </a:pPr>
            <a:endParaRPr lang="en-US">
              <a:effectLst/>
              <a:latin typeface="Times New Roman" panose="02020603050405020304" pitchFamily="18" charset="0"/>
              <a:ea typeface="Times New Roman" panose="02020603050405020304" pitchFamily="18" charset="0"/>
            </a:endParaRPr>
          </a:p>
          <a:p>
            <a:endParaRPr lang="en-US" dirty="0"/>
          </a:p>
        </p:txBody>
      </p:sp>
      <p:pic>
        <p:nvPicPr>
          <p:cNvPr id="7170" name="Picture 2" descr="San Antonio Fire Department - Wikipedia">
            <a:extLst>
              <a:ext uri="{FF2B5EF4-FFF2-40B4-BE49-F238E27FC236}">
                <a16:creationId xmlns:a16="http://schemas.microsoft.com/office/drawing/2014/main" id="{4E972D16-29F1-75BE-1A79-1B585900F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82" y="3663554"/>
            <a:ext cx="1463386" cy="195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23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173035-5EB3-3343-A6EF-71994AE8EADC}"/>
              </a:ext>
            </a:extLst>
          </p:cNvPr>
          <p:cNvPicPr>
            <a:picLocks noChangeAspect="1"/>
          </p:cNvPicPr>
          <p:nvPr/>
        </p:nvPicPr>
        <p:blipFill rotWithShape="1">
          <a:blip r:embed="rId3">
            <a:duotone>
              <a:schemeClr val="bg2">
                <a:shade val="45000"/>
                <a:satMod val="135000"/>
              </a:schemeClr>
              <a:prstClr val="white"/>
            </a:duotone>
          </a:blip>
          <a:srcRect t="7930" b="15278"/>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5E6517-EA0F-877F-8235-D1C3F3A9C385}"/>
              </a:ext>
            </a:extLst>
          </p:cNvPr>
          <p:cNvSpPr>
            <a:spLocks noGrp="1"/>
          </p:cNvSpPr>
          <p:nvPr>
            <p:ph type="title"/>
          </p:nvPr>
        </p:nvSpPr>
        <p:spPr>
          <a:xfrm>
            <a:off x="838200" y="365125"/>
            <a:ext cx="10515600" cy="1325563"/>
          </a:xfrm>
        </p:spPr>
        <p:txBody>
          <a:bodyPr>
            <a:normAutofit/>
          </a:bodyPr>
          <a:lstStyle/>
          <a:p>
            <a:r>
              <a:rPr lang="en-US" dirty="0"/>
              <a:t>5 Time-Sensitive Critical Illnesses</a:t>
            </a:r>
          </a:p>
        </p:txBody>
      </p:sp>
      <p:graphicFrame>
        <p:nvGraphicFramePr>
          <p:cNvPr id="5" name="Content Placeholder 2">
            <a:extLst>
              <a:ext uri="{FF2B5EF4-FFF2-40B4-BE49-F238E27FC236}">
                <a16:creationId xmlns:a16="http://schemas.microsoft.com/office/drawing/2014/main" id="{84FD2A3B-0A91-7D69-012C-E08CCDABC3FA}"/>
              </a:ext>
            </a:extLst>
          </p:cNvPr>
          <p:cNvGraphicFramePr>
            <a:graphicFrameLocks noGrp="1"/>
          </p:cNvGraphicFramePr>
          <p:nvPr>
            <p:ph idx="1"/>
            <p:extLst>
              <p:ext uri="{D42A27DB-BD31-4B8C-83A1-F6EECF244321}">
                <p14:modId xmlns:p14="http://schemas.microsoft.com/office/powerpoint/2010/main" val="39381512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237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7" name="Rectangle 820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C321D9-4992-ED72-7FC2-E31BFACB7511}"/>
              </a:ext>
            </a:extLst>
          </p:cNvPr>
          <p:cNvSpPr>
            <a:spLocks noGrp="1"/>
          </p:cNvSpPr>
          <p:nvPr>
            <p:ph type="title"/>
          </p:nvPr>
        </p:nvSpPr>
        <p:spPr>
          <a:xfrm>
            <a:off x="572493" y="238539"/>
            <a:ext cx="11018520" cy="1434415"/>
          </a:xfrm>
        </p:spPr>
        <p:txBody>
          <a:bodyPr anchor="b">
            <a:normAutofit/>
          </a:bodyPr>
          <a:lstStyle/>
          <a:p>
            <a:r>
              <a:rPr lang="en-US" sz="5400"/>
              <a:t>SAFD</a:t>
            </a:r>
          </a:p>
        </p:txBody>
      </p:sp>
      <p:sp>
        <p:nvSpPr>
          <p:cNvPr id="820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DF87BD2-DF37-1029-38AE-94F6C705EDD7}"/>
              </a:ext>
            </a:extLst>
          </p:cNvPr>
          <p:cNvSpPr>
            <a:spLocks noGrp="1"/>
          </p:cNvSpPr>
          <p:nvPr>
            <p:ph idx="1"/>
          </p:nvPr>
        </p:nvSpPr>
        <p:spPr>
          <a:xfrm>
            <a:off x="572493" y="2071316"/>
            <a:ext cx="6713552" cy="4119172"/>
          </a:xfrm>
        </p:spPr>
        <p:txBody>
          <a:bodyPr anchor="t">
            <a:normAutofit/>
          </a:bodyPr>
          <a:lstStyle/>
          <a:p>
            <a:pPr marL="0" indent="0">
              <a:spcBef>
                <a:spcPts val="0"/>
              </a:spcBef>
              <a:buNone/>
            </a:pPr>
            <a:r>
              <a:rPr lang="en-US" sz="2200" dirty="0">
                <a:effectLst/>
                <a:latin typeface="Times New Roman" panose="02020603050405020304" pitchFamily="18" charset="0"/>
                <a:ea typeface="Times New Roman" panose="02020603050405020304" pitchFamily="18" charset="0"/>
              </a:rPr>
              <a:t>Adverse events were defined as the need for airway management, development of apnea, vomiting, respiratory or cardiac arrest. </a:t>
            </a:r>
          </a:p>
          <a:p>
            <a:pPr marL="0" marR="0" indent="0">
              <a:spcBef>
                <a:spcPts val="0"/>
              </a:spcBef>
              <a:spcAft>
                <a:spcPts val="0"/>
              </a:spcAft>
              <a:buNone/>
            </a:pPr>
            <a:endParaRPr lang="en-US" sz="2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200" dirty="0">
                <a:effectLst/>
                <a:latin typeface="Times New Roman" panose="02020603050405020304" pitchFamily="18" charset="0"/>
                <a:ea typeface="Times New Roman" panose="02020603050405020304" pitchFamily="18" charset="0"/>
              </a:rPr>
              <a:t>A descriptive analysis was performed to characterize the demographics and adverse events. Continuous variables are presented as means, standard deviations, and 95% confidence intervals. Categorical data are presented as proportions.  </a:t>
            </a:r>
          </a:p>
          <a:p>
            <a:pPr marL="0" marR="0" indent="0">
              <a:spcBef>
                <a:spcPts val="0"/>
              </a:spcBef>
              <a:spcAft>
                <a:spcPts val="0"/>
              </a:spcAft>
              <a:buNone/>
            </a:pPr>
            <a:endParaRPr lang="en-US" sz="22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200" dirty="0">
                <a:effectLst/>
                <a:latin typeface="Times New Roman" panose="02020603050405020304" pitchFamily="18" charset="0"/>
                <a:ea typeface="Times New Roman" panose="02020603050405020304" pitchFamily="18" charset="0"/>
              </a:rPr>
              <a:t>T-test for pre-intervention and post-intervention vital signs and symptoms were completed.</a:t>
            </a:r>
          </a:p>
          <a:p>
            <a:endParaRPr lang="en-US" sz="2200" dirty="0"/>
          </a:p>
        </p:txBody>
      </p:sp>
      <p:pic>
        <p:nvPicPr>
          <p:cNvPr id="8194" name="Picture 2" descr="San Antonio Fire Department - Frazer, Ltd.">
            <a:extLst>
              <a:ext uri="{FF2B5EF4-FFF2-40B4-BE49-F238E27FC236}">
                <a16:creationId xmlns:a16="http://schemas.microsoft.com/office/drawing/2014/main" id="{60A9ADD3-A2D4-9482-B94E-A43B9177D3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85" r="15003"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304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B8A966-56A1-3623-07D5-678F9DE7E0DE}"/>
              </a:ext>
            </a:extLst>
          </p:cNvPr>
          <p:cNvSpPr>
            <a:spLocks noGrp="1"/>
          </p:cNvSpPr>
          <p:nvPr>
            <p:ph type="title"/>
          </p:nvPr>
        </p:nvSpPr>
        <p:spPr>
          <a:xfrm>
            <a:off x="838200" y="365125"/>
            <a:ext cx="10515600" cy="1325563"/>
          </a:xfrm>
        </p:spPr>
        <p:txBody>
          <a:bodyPr>
            <a:normAutofit/>
          </a:bodyPr>
          <a:lstStyle/>
          <a:p>
            <a:r>
              <a:rPr lang="en-US" sz="5400" dirty="0"/>
              <a:t>SAFD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40E8C3-08DE-2CFC-4F7C-3D5D50A3C98B}"/>
              </a:ext>
            </a:extLst>
          </p:cNvPr>
          <p:cNvSpPr>
            <a:spLocks noGrp="1"/>
          </p:cNvSpPr>
          <p:nvPr>
            <p:ph idx="1"/>
          </p:nvPr>
        </p:nvSpPr>
        <p:spPr>
          <a:xfrm>
            <a:off x="838200" y="1929384"/>
            <a:ext cx="10515600" cy="4251960"/>
          </a:xfrm>
        </p:spPr>
        <p:txBody>
          <a:bodyPr>
            <a:normAutofit/>
          </a:bodyPr>
          <a:lstStyle/>
          <a:p>
            <a:r>
              <a:rPr lang="en-US" sz="2200" dirty="0">
                <a:effectLst/>
                <a:latin typeface="Times New Roman" panose="02020603050405020304" pitchFamily="18" charset="0"/>
                <a:ea typeface="Times New Roman" panose="02020603050405020304" pitchFamily="18" charset="0"/>
              </a:rPr>
              <a:t>There is no literature on the use of ketamine in the prehospital setting for patients experiencing an asthma exacerbations. </a:t>
            </a:r>
          </a:p>
          <a:p>
            <a:endParaRPr lang="en-US" sz="2200" dirty="0">
              <a:effectLst/>
              <a:latin typeface="Times New Roman" panose="02020603050405020304" pitchFamily="18" charset="0"/>
              <a:ea typeface="Times New Roman" panose="02020603050405020304" pitchFamily="18" charset="0"/>
            </a:endParaRPr>
          </a:p>
          <a:p>
            <a:pPr>
              <a:spcBef>
                <a:spcPts val="0"/>
              </a:spcBef>
            </a:pPr>
            <a:r>
              <a:rPr lang="en-US" sz="2200" dirty="0">
                <a:effectLst/>
                <a:latin typeface="Times New Roman" panose="02020603050405020304" pitchFamily="18" charset="0"/>
                <a:ea typeface="Times New Roman" panose="02020603050405020304" pitchFamily="18" charset="0"/>
              </a:rPr>
              <a:t>In these patients, </a:t>
            </a:r>
            <a:r>
              <a:rPr lang="en-US" sz="2200" dirty="0">
                <a:latin typeface="Times New Roman" panose="02020603050405020304" pitchFamily="18" charset="0"/>
                <a:ea typeface="Times New Roman" panose="02020603050405020304" pitchFamily="18" charset="0"/>
              </a:rPr>
              <a:t>the </a:t>
            </a:r>
            <a:r>
              <a:rPr lang="en-US" sz="2200" dirty="0">
                <a:effectLst/>
                <a:latin typeface="Times New Roman" panose="02020603050405020304" pitchFamily="18" charset="0"/>
                <a:ea typeface="Times New Roman" panose="02020603050405020304" pitchFamily="18" charset="0"/>
              </a:rPr>
              <a:t>clinical operating guidelines have the paramedic initially administer 2.5 mg albuterol, 500 mcg ipratropium bromide with a glucocorticoid (12 mg dexamethasone IV, 125 mg solumedrol IV, or 60 mg prednisone PO). If symptoms persist, the guidelines recommend additional treatments including continuous albuterol, 2g magnesium sulfate over 10 minutes, positive pressure support, 0.2 mg/kg slow IV/IO/IM push of ketamine.</a:t>
            </a:r>
            <a:r>
              <a:rPr lang="en-US" sz="2200" dirty="0">
                <a:effectLst/>
              </a:rPr>
              <a:t> </a:t>
            </a:r>
          </a:p>
          <a:p>
            <a:pPr>
              <a:spcBef>
                <a:spcPts val="0"/>
              </a:spcBef>
            </a:pPr>
            <a:endParaRPr lang="en-US" sz="2200" dirty="0"/>
          </a:p>
          <a:p>
            <a:pPr>
              <a:spcBef>
                <a:spcPts val="0"/>
              </a:spcBef>
            </a:pPr>
            <a:r>
              <a:rPr lang="en-US" sz="2200" dirty="0">
                <a:effectLst/>
                <a:latin typeface="Times New Roman" panose="02020603050405020304" pitchFamily="18" charset="0"/>
                <a:ea typeface="Times New Roman" panose="02020603050405020304" pitchFamily="18" charset="0"/>
              </a:rPr>
              <a:t>If the patient is having a severe asthma exacerbation and has arrested or is close to arresting, then 2 mg/kg dosing is recommended. </a:t>
            </a:r>
            <a:endParaRPr lang="en-US" sz="2200" dirty="0"/>
          </a:p>
        </p:txBody>
      </p:sp>
    </p:spTree>
    <p:extLst>
      <p:ext uri="{BB962C8B-B14F-4D97-AF65-F5344CB8AC3E}">
        <p14:creationId xmlns:p14="http://schemas.microsoft.com/office/powerpoint/2010/main" val="302713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1399C-67BF-FAEE-21A3-B2FDFD6B2BA0}"/>
              </a:ext>
            </a:extLst>
          </p:cNvPr>
          <p:cNvSpPr>
            <a:spLocks noGrp="1"/>
          </p:cNvSpPr>
          <p:nvPr>
            <p:ph type="title"/>
          </p:nvPr>
        </p:nvSpPr>
        <p:spPr>
          <a:xfrm>
            <a:off x="838200" y="365125"/>
            <a:ext cx="10515600" cy="1325563"/>
          </a:xfrm>
        </p:spPr>
        <p:txBody>
          <a:bodyPr>
            <a:normAutofit/>
          </a:bodyPr>
          <a:lstStyle/>
          <a:p>
            <a:r>
              <a:rPr lang="en-US" sz="5400"/>
              <a:t>SAFD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78F600-9B1F-C257-CD4E-E5AB70706C03}"/>
              </a:ext>
            </a:extLst>
          </p:cNvPr>
          <p:cNvSpPr>
            <a:spLocks noGrp="1"/>
          </p:cNvSpPr>
          <p:nvPr>
            <p:ph idx="1"/>
          </p:nvPr>
        </p:nvSpPr>
        <p:spPr>
          <a:xfrm>
            <a:off x="838200" y="1929384"/>
            <a:ext cx="10515600" cy="4251960"/>
          </a:xfrm>
        </p:spPr>
        <p:txBody>
          <a:bodyPr>
            <a:normAutofit/>
          </a:bodyPr>
          <a:lstStyle/>
          <a:p>
            <a:pPr marL="0" indent="0">
              <a:buNone/>
            </a:pPr>
            <a:r>
              <a:rPr lang="en-US" sz="2200" dirty="0">
                <a:effectLst/>
                <a:latin typeface="Times New Roman" panose="02020603050405020304" pitchFamily="18" charset="0"/>
                <a:ea typeface="Times New Roman" panose="02020603050405020304" pitchFamily="18" charset="0"/>
              </a:rPr>
              <a:t>A total of 20 patients met criteria. </a:t>
            </a:r>
          </a:p>
          <a:p>
            <a:r>
              <a:rPr lang="en-US" sz="2200" dirty="0">
                <a:latin typeface="Times New Roman" panose="02020603050405020304" pitchFamily="18" charset="0"/>
                <a:ea typeface="Times New Roman" panose="02020603050405020304" pitchFamily="18" charset="0"/>
              </a:rPr>
              <a:t>A</a:t>
            </a:r>
            <a:r>
              <a:rPr lang="en-US" sz="2200" dirty="0">
                <a:effectLst/>
                <a:latin typeface="Times New Roman" panose="02020603050405020304" pitchFamily="18" charset="0"/>
                <a:ea typeface="Times New Roman" panose="02020603050405020304" pitchFamily="18" charset="0"/>
              </a:rPr>
              <a:t>verage systolic blood pressure of 148±40 mmHg before ketamine administration and 158±48 mmHg after ketamine administered (P ≥  0.05). </a:t>
            </a:r>
          </a:p>
          <a:p>
            <a:r>
              <a:rPr lang="en-US" sz="2200" dirty="0">
                <a:effectLst/>
                <a:latin typeface="Times New Roman" panose="02020603050405020304" pitchFamily="18" charset="0"/>
                <a:ea typeface="Times New Roman" panose="02020603050405020304" pitchFamily="18" charset="0"/>
              </a:rPr>
              <a:t>Average heart rate increased 7 beats/min after ketamine P ≥ 0.05). </a:t>
            </a:r>
          </a:p>
          <a:p>
            <a:r>
              <a:rPr lang="en-US" sz="2200" b="1" dirty="0">
                <a:effectLst/>
                <a:latin typeface="Times New Roman" panose="02020603050405020304" pitchFamily="18" charset="0"/>
                <a:ea typeface="Times New Roman" panose="02020603050405020304" pitchFamily="18" charset="0"/>
              </a:rPr>
              <a:t>Pre-ketamine and post-ketamine average SpO</a:t>
            </a:r>
            <a:r>
              <a:rPr lang="en-US" sz="2200" b="1" baseline="-25000" dirty="0">
                <a:effectLst/>
                <a:latin typeface="Times New Roman" panose="02020603050405020304" pitchFamily="18" charset="0"/>
                <a:ea typeface="Times New Roman" panose="02020603050405020304" pitchFamily="18" charset="0"/>
              </a:rPr>
              <a:t>2</a:t>
            </a:r>
            <a:r>
              <a:rPr lang="en-US" sz="2200" b="1" dirty="0">
                <a:effectLst/>
                <a:latin typeface="Times New Roman" panose="02020603050405020304" pitchFamily="18" charset="0"/>
                <a:ea typeface="Times New Roman" panose="02020603050405020304" pitchFamily="18" charset="0"/>
              </a:rPr>
              <a:t> was 92.6±9.2% and 97.7±3.6%, respectively (P ≤  0.05). </a:t>
            </a:r>
          </a:p>
          <a:p>
            <a:r>
              <a:rPr lang="en-US" sz="2200" dirty="0">
                <a:effectLst/>
                <a:latin typeface="Times New Roman" panose="02020603050405020304" pitchFamily="18" charset="0"/>
                <a:ea typeface="Times New Roman" panose="02020603050405020304" pitchFamily="18" charset="0"/>
              </a:rPr>
              <a:t>Qualitative symptom improvement were reported in 18 patients, 2 patients reported no change. </a:t>
            </a:r>
          </a:p>
          <a:p>
            <a:r>
              <a:rPr lang="en-US" sz="2200" dirty="0">
                <a:effectLst/>
                <a:latin typeface="Times New Roman" panose="02020603050405020304" pitchFamily="18" charset="0"/>
                <a:ea typeface="Times New Roman" panose="02020603050405020304" pitchFamily="18" charset="0"/>
              </a:rPr>
              <a:t>Two adverse events were noted, one patient developed emesis and one patient experienced a decreased GCS requiring transient bag-valve mask (BVM) use without the need for an advanced airway. </a:t>
            </a:r>
            <a:endParaRPr lang="en-US" sz="2200" dirty="0"/>
          </a:p>
        </p:txBody>
      </p:sp>
    </p:spTree>
    <p:extLst>
      <p:ext uri="{BB962C8B-B14F-4D97-AF65-F5344CB8AC3E}">
        <p14:creationId xmlns:p14="http://schemas.microsoft.com/office/powerpoint/2010/main" val="3319860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A86C4A-A82D-43A6-2058-5F3A1F299F50}"/>
              </a:ext>
            </a:extLst>
          </p:cNvPr>
          <p:cNvPicPr>
            <a:picLocks noChangeAspect="1"/>
          </p:cNvPicPr>
          <p:nvPr/>
        </p:nvPicPr>
        <p:blipFill rotWithShape="1">
          <a:blip r:embed="rId2">
            <a:duotone>
              <a:schemeClr val="bg2">
                <a:shade val="45000"/>
                <a:satMod val="135000"/>
              </a:schemeClr>
              <a:prstClr val="white"/>
            </a:duotone>
          </a:blip>
          <a:srcRect t="8607" b="7124"/>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5D96B4-D186-54F7-49BC-2869FD86F4E1}"/>
              </a:ext>
            </a:extLst>
          </p:cNvPr>
          <p:cNvSpPr>
            <a:spLocks noGrp="1"/>
          </p:cNvSpPr>
          <p:nvPr>
            <p:ph type="title"/>
          </p:nvPr>
        </p:nvSpPr>
        <p:spPr>
          <a:xfrm>
            <a:off x="838200" y="365125"/>
            <a:ext cx="10515600" cy="1325563"/>
          </a:xfrm>
        </p:spPr>
        <p:txBody>
          <a:bodyPr>
            <a:normAutofit/>
          </a:bodyPr>
          <a:lstStyle/>
          <a:p>
            <a:r>
              <a:rPr lang="en-US" dirty="0"/>
              <a:t>Ketamine</a:t>
            </a:r>
          </a:p>
        </p:txBody>
      </p:sp>
      <p:graphicFrame>
        <p:nvGraphicFramePr>
          <p:cNvPr id="5" name="Content Placeholder 2">
            <a:extLst>
              <a:ext uri="{FF2B5EF4-FFF2-40B4-BE49-F238E27FC236}">
                <a16:creationId xmlns:a16="http://schemas.microsoft.com/office/drawing/2014/main" id="{6D2AE30C-6D09-4E30-25B2-621986492025}"/>
              </a:ext>
            </a:extLst>
          </p:cNvPr>
          <p:cNvGraphicFramePr>
            <a:graphicFrameLocks noGrp="1"/>
          </p:cNvGraphicFramePr>
          <p:nvPr>
            <p:ph idx="1"/>
            <p:extLst>
              <p:ext uri="{D42A27DB-BD31-4B8C-83A1-F6EECF244321}">
                <p14:modId xmlns:p14="http://schemas.microsoft.com/office/powerpoint/2010/main" val="27433023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9668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8EE53D-35E8-F44D-C51C-415647574E01}"/>
              </a:ext>
            </a:extLst>
          </p:cNvPr>
          <p:cNvSpPr>
            <a:spLocks noGrp="1"/>
          </p:cNvSpPr>
          <p:nvPr>
            <p:ph type="title"/>
          </p:nvPr>
        </p:nvSpPr>
        <p:spPr>
          <a:xfrm>
            <a:off x="838200" y="365125"/>
            <a:ext cx="10515600" cy="1325563"/>
          </a:xfrm>
        </p:spPr>
        <p:txBody>
          <a:bodyPr>
            <a:normAutofit/>
          </a:bodyPr>
          <a:lstStyle/>
          <a:p>
            <a:r>
              <a:rPr lang="en-US" sz="5400"/>
              <a:t>Ketamine</a:t>
            </a:r>
          </a:p>
        </p:txBody>
      </p:sp>
      <p:sp>
        <p:nvSpPr>
          <p:cNvPr id="18"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1016BCA1-8CEE-EEDB-B633-363941530067}"/>
              </a:ext>
            </a:extLst>
          </p:cNvPr>
          <p:cNvGraphicFramePr>
            <a:graphicFrameLocks noGrp="1"/>
          </p:cNvGraphicFramePr>
          <p:nvPr>
            <p:ph idx="1"/>
            <p:extLst>
              <p:ext uri="{D42A27DB-BD31-4B8C-83A1-F6EECF244321}">
                <p14:modId xmlns:p14="http://schemas.microsoft.com/office/powerpoint/2010/main" val="1937042221"/>
              </p:ext>
            </p:extLst>
          </p:nvPr>
        </p:nvGraphicFramePr>
        <p:xfrm>
          <a:off x="838200" y="2502549"/>
          <a:ext cx="10515602" cy="3399960"/>
        </p:xfrm>
        <a:graphic>
          <a:graphicData uri="http://schemas.openxmlformats.org/drawingml/2006/table">
            <a:tbl>
              <a:tblPr firstRow="1" firstCol="1" bandRow="1">
                <a:tableStyleId>{5C22544A-7EE6-4342-B048-85BDC9FD1C3A}</a:tableStyleId>
              </a:tblPr>
              <a:tblGrid>
                <a:gridCol w="4280255">
                  <a:extLst>
                    <a:ext uri="{9D8B030D-6E8A-4147-A177-3AD203B41FA5}">
                      <a16:colId xmlns:a16="http://schemas.microsoft.com/office/drawing/2014/main" val="3586364211"/>
                    </a:ext>
                  </a:extLst>
                </a:gridCol>
                <a:gridCol w="3094456">
                  <a:extLst>
                    <a:ext uri="{9D8B030D-6E8A-4147-A177-3AD203B41FA5}">
                      <a16:colId xmlns:a16="http://schemas.microsoft.com/office/drawing/2014/main" val="3068716722"/>
                    </a:ext>
                  </a:extLst>
                </a:gridCol>
                <a:gridCol w="2683554">
                  <a:extLst>
                    <a:ext uri="{9D8B030D-6E8A-4147-A177-3AD203B41FA5}">
                      <a16:colId xmlns:a16="http://schemas.microsoft.com/office/drawing/2014/main" val="1076123210"/>
                    </a:ext>
                  </a:extLst>
                </a:gridCol>
                <a:gridCol w="457337">
                  <a:extLst>
                    <a:ext uri="{9D8B030D-6E8A-4147-A177-3AD203B41FA5}">
                      <a16:colId xmlns:a16="http://schemas.microsoft.com/office/drawing/2014/main" val="868110604"/>
                    </a:ext>
                  </a:extLst>
                </a:gridCol>
              </a:tblGrid>
              <a:tr h="283330">
                <a:tc gridSpan="4">
                  <a:txBody>
                    <a:bodyPr/>
                    <a:lstStyle/>
                    <a:p>
                      <a:pPr marL="0" marR="0" algn="ctr">
                        <a:spcBef>
                          <a:spcPts val="0"/>
                        </a:spcBef>
                        <a:spcAft>
                          <a:spcPts val="0"/>
                        </a:spcAft>
                      </a:pPr>
                      <a:r>
                        <a:rPr lang="en-US" sz="1600">
                          <a:effectLst/>
                        </a:rPr>
                        <a:t>Table 1: Pre-Intervention and Post-Intervention Results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79726490"/>
                  </a:ext>
                </a:extLst>
              </a:tr>
              <a:tr h="283330">
                <a:tc>
                  <a:txBody>
                    <a:bodyPr/>
                    <a:lstStyle/>
                    <a:p>
                      <a:pPr marL="0" marR="0">
                        <a:spcBef>
                          <a:spcPts val="0"/>
                        </a:spcBef>
                        <a:spcAft>
                          <a:spcPts val="0"/>
                        </a:spcAft>
                      </a:pPr>
                      <a:r>
                        <a:rPr lang="en-US" sz="1600">
                          <a:effectLst/>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gridSpan="2">
                  <a:txBody>
                    <a:bodyPr/>
                    <a:lstStyle/>
                    <a:p>
                      <a:pPr marL="0" marR="0">
                        <a:spcBef>
                          <a:spcPts val="0"/>
                        </a:spcBef>
                        <a:spcAft>
                          <a:spcPts val="0"/>
                        </a:spcAft>
                      </a:pPr>
                      <a:r>
                        <a:rPr lang="en-US" sz="1600">
                          <a:effectLst/>
                        </a:rPr>
                        <a:t>Asthma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hMerge="1">
                  <a:txBody>
                    <a:bodyPr/>
                    <a:lstStyle/>
                    <a:p>
                      <a:endParaRPr lang="en-US"/>
                    </a:p>
                  </a:txBody>
                  <a:tcPr/>
                </a:tc>
                <a:tc>
                  <a:txBody>
                    <a:bodyPr/>
                    <a:lstStyle/>
                    <a:p>
                      <a:pPr marL="0" marR="0">
                        <a:spcBef>
                          <a:spcPts val="0"/>
                        </a:spcBef>
                        <a:spcAft>
                          <a:spcPts val="0"/>
                        </a:spcAft>
                      </a:pPr>
                      <a:r>
                        <a:rPr lang="en-US" sz="1600">
                          <a:effectLst/>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46081759"/>
                  </a:ext>
                </a:extLst>
              </a:tr>
              <a:tr h="283330">
                <a:tc>
                  <a:txBody>
                    <a:bodyPr/>
                    <a:lstStyle/>
                    <a:p>
                      <a:pPr marL="0" marR="0">
                        <a:spcBef>
                          <a:spcPts val="0"/>
                        </a:spcBef>
                        <a:spcAft>
                          <a:spcPts val="0"/>
                        </a:spcAft>
                      </a:pPr>
                      <a:r>
                        <a:rPr lang="en-US" sz="1600">
                          <a:effectLst/>
                        </a:rPr>
                        <a:t>Sample size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gridSpan="2">
                  <a:txBody>
                    <a:bodyPr/>
                    <a:lstStyle/>
                    <a:p>
                      <a:pPr marL="0" marR="0">
                        <a:spcBef>
                          <a:spcPts val="0"/>
                        </a:spcBef>
                        <a:spcAft>
                          <a:spcPts val="0"/>
                        </a:spcAft>
                      </a:pPr>
                      <a:r>
                        <a:rPr lang="en-US" sz="1600">
                          <a:effectLst/>
                        </a:rPr>
                        <a:t>20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hMerge="1">
                  <a:txBody>
                    <a:bodyPr/>
                    <a:lstStyle/>
                    <a:p>
                      <a:endParaRPr lang="en-US"/>
                    </a:p>
                  </a:txBody>
                  <a:tcPr/>
                </a:tc>
                <a:tc>
                  <a:txBody>
                    <a:bodyPr/>
                    <a:lstStyle/>
                    <a:p>
                      <a:pPr marL="0" marR="0">
                        <a:spcBef>
                          <a:spcPts val="0"/>
                        </a:spcBef>
                        <a:spcAft>
                          <a:spcPts val="0"/>
                        </a:spcAft>
                      </a:pPr>
                      <a:r>
                        <a:rPr lang="en-US" sz="1600">
                          <a:effectLst/>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359276800"/>
                  </a:ext>
                </a:extLst>
              </a:tr>
              <a:tr h="283330">
                <a:tc>
                  <a:txBody>
                    <a:bodyPr/>
                    <a:lstStyle/>
                    <a:p>
                      <a:pPr marL="0" marR="0">
                        <a:spcBef>
                          <a:spcPts val="0"/>
                        </a:spcBef>
                        <a:spcAft>
                          <a:spcPts val="0"/>
                        </a:spcAft>
                      </a:pPr>
                      <a:r>
                        <a:rPr lang="en-US" sz="1600">
                          <a:effectLst/>
                        </a:rPr>
                        <a:t>Age (years)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gridSpan="2">
                  <a:txBody>
                    <a:bodyPr/>
                    <a:lstStyle/>
                    <a:p>
                      <a:pPr marL="0" marR="0">
                        <a:spcBef>
                          <a:spcPts val="0"/>
                        </a:spcBef>
                        <a:spcAft>
                          <a:spcPts val="0"/>
                        </a:spcAft>
                      </a:pPr>
                      <a:r>
                        <a:rPr lang="en-US" sz="1600">
                          <a:effectLst/>
                        </a:rPr>
                        <a:t>47.1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hMerge="1">
                  <a:txBody>
                    <a:bodyPr/>
                    <a:lstStyle/>
                    <a:p>
                      <a:endParaRPr lang="en-US"/>
                    </a:p>
                  </a:txBody>
                  <a:tcPr/>
                </a:tc>
                <a:tc>
                  <a:txBody>
                    <a:bodyPr/>
                    <a:lstStyle/>
                    <a:p>
                      <a:pPr marL="0" marR="0">
                        <a:spcBef>
                          <a:spcPts val="0"/>
                        </a:spcBef>
                        <a:spcAft>
                          <a:spcPts val="0"/>
                        </a:spcAft>
                      </a:pPr>
                      <a:r>
                        <a:rPr lang="en-US" sz="1600">
                          <a:effectLst/>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733613191"/>
                  </a:ext>
                </a:extLst>
              </a:tr>
              <a:tr h="283330">
                <a:tc>
                  <a:txBody>
                    <a:bodyPr/>
                    <a:lstStyle/>
                    <a:p>
                      <a:pPr marL="0" marR="0">
                        <a:spcBef>
                          <a:spcPts val="0"/>
                        </a:spcBef>
                        <a:spcAft>
                          <a:spcPts val="0"/>
                        </a:spcAft>
                      </a:pPr>
                      <a:r>
                        <a:rPr lang="en-US" sz="1600">
                          <a:effectLst/>
                        </a:rPr>
                        <a:t>Symptomatic improvement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gridSpan="2">
                  <a:txBody>
                    <a:bodyPr/>
                    <a:lstStyle/>
                    <a:p>
                      <a:pPr marL="0" marR="0">
                        <a:spcBef>
                          <a:spcPts val="0"/>
                        </a:spcBef>
                        <a:spcAft>
                          <a:spcPts val="0"/>
                        </a:spcAft>
                      </a:pPr>
                      <a:r>
                        <a:rPr lang="en-US" sz="1600">
                          <a:effectLst/>
                        </a:rPr>
                        <a:t>90%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hMerge="1">
                  <a:txBody>
                    <a:bodyPr/>
                    <a:lstStyle/>
                    <a:p>
                      <a:endParaRPr lang="en-US"/>
                    </a:p>
                  </a:txBody>
                  <a:tcPr/>
                </a:tc>
                <a:tc>
                  <a:txBody>
                    <a:bodyPr/>
                    <a:lstStyle/>
                    <a:p>
                      <a:pPr marL="0" marR="0">
                        <a:spcBef>
                          <a:spcPts val="0"/>
                        </a:spcBef>
                        <a:spcAft>
                          <a:spcPts val="0"/>
                        </a:spcAft>
                      </a:pPr>
                      <a:r>
                        <a:rPr lang="en-US" sz="1600">
                          <a:effectLst/>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801902000"/>
                  </a:ext>
                </a:extLst>
              </a:tr>
              <a:tr h="283330">
                <a:tc>
                  <a:txBody>
                    <a:bodyPr/>
                    <a:lstStyle/>
                    <a:p>
                      <a:pPr marL="0" marR="0">
                        <a:spcBef>
                          <a:spcPts val="0"/>
                        </a:spcBef>
                        <a:spcAft>
                          <a:spcPts val="0"/>
                        </a:spcAft>
                      </a:pPr>
                      <a:r>
                        <a:rPr lang="en-US" sz="1600">
                          <a:effectLst/>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a:txBody>
                    <a:bodyPr/>
                    <a:lstStyle/>
                    <a:p>
                      <a:pPr marL="0" marR="0">
                        <a:spcBef>
                          <a:spcPts val="0"/>
                        </a:spcBef>
                        <a:spcAft>
                          <a:spcPts val="0"/>
                        </a:spcAft>
                      </a:pPr>
                      <a:r>
                        <a:rPr lang="en-US" sz="1600">
                          <a:effectLst/>
                        </a:rPr>
                        <a:t>Pre-Intervention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a:txBody>
                    <a:bodyPr/>
                    <a:lstStyle/>
                    <a:p>
                      <a:pPr marL="0" marR="0">
                        <a:spcBef>
                          <a:spcPts val="0"/>
                        </a:spcBef>
                        <a:spcAft>
                          <a:spcPts val="0"/>
                        </a:spcAft>
                      </a:pPr>
                      <a:r>
                        <a:rPr lang="en-US" sz="1600">
                          <a:effectLst/>
                        </a:rPr>
                        <a:t>Post-Intervention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a:txBody>
                    <a:bodyPr/>
                    <a:lstStyle/>
                    <a:p>
                      <a:pPr marL="0" marR="0">
                        <a:spcBef>
                          <a:spcPts val="0"/>
                        </a:spcBef>
                        <a:spcAft>
                          <a:spcPts val="0"/>
                        </a:spcAft>
                      </a:pPr>
                      <a:r>
                        <a:rPr lang="en-US" sz="1600">
                          <a:effectLst/>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448376120"/>
                  </a:ext>
                </a:extLst>
              </a:tr>
              <a:tr h="283330">
                <a:tc>
                  <a:txBody>
                    <a:bodyPr/>
                    <a:lstStyle/>
                    <a:p>
                      <a:pPr marL="0" marR="0">
                        <a:spcBef>
                          <a:spcPts val="0"/>
                        </a:spcBef>
                        <a:spcAft>
                          <a:spcPts val="0"/>
                        </a:spcAft>
                      </a:pPr>
                      <a:r>
                        <a:rPr lang="en-US" sz="1600">
                          <a:effectLst/>
                        </a:rPr>
                        <a:t>Average systolic blood pressure (mmHg)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a:txBody>
                    <a:bodyPr/>
                    <a:lstStyle/>
                    <a:p>
                      <a:pPr marL="0" marR="0">
                        <a:spcBef>
                          <a:spcPts val="0"/>
                        </a:spcBef>
                        <a:spcAft>
                          <a:spcPts val="0"/>
                        </a:spcAft>
                      </a:pPr>
                      <a:r>
                        <a:rPr lang="en-US" sz="1600">
                          <a:effectLst/>
                        </a:rPr>
                        <a:t>148±40.2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a:txBody>
                    <a:bodyPr/>
                    <a:lstStyle/>
                    <a:p>
                      <a:pPr marL="0" marR="0">
                        <a:spcBef>
                          <a:spcPts val="0"/>
                        </a:spcBef>
                        <a:spcAft>
                          <a:spcPts val="0"/>
                        </a:spcAft>
                      </a:pPr>
                      <a:r>
                        <a:rPr lang="en-US" sz="1600">
                          <a:effectLst/>
                        </a:rPr>
                        <a:t>158±48.7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a:txBody>
                    <a:bodyPr/>
                    <a:lstStyle/>
                    <a:p>
                      <a:pPr marL="0" marR="0">
                        <a:spcBef>
                          <a:spcPts val="0"/>
                        </a:spcBef>
                        <a:spcAft>
                          <a:spcPts val="0"/>
                        </a:spcAft>
                      </a:pPr>
                      <a:r>
                        <a:rPr lang="en-US" sz="1600">
                          <a:effectLst/>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329503964"/>
                  </a:ext>
                </a:extLst>
              </a:tr>
              <a:tr h="283330">
                <a:tc>
                  <a:txBody>
                    <a:bodyPr/>
                    <a:lstStyle/>
                    <a:p>
                      <a:pPr marL="0" marR="0">
                        <a:spcBef>
                          <a:spcPts val="0"/>
                        </a:spcBef>
                        <a:spcAft>
                          <a:spcPts val="0"/>
                        </a:spcAft>
                      </a:pPr>
                      <a:r>
                        <a:rPr lang="en-US" sz="1600">
                          <a:effectLst/>
                        </a:rPr>
                        <a:t>Average diastolic blood pressure (mmHg)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a:txBody>
                    <a:bodyPr/>
                    <a:lstStyle/>
                    <a:p>
                      <a:pPr marL="0" marR="0">
                        <a:spcBef>
                          <a:spcPts val="0"/>
                        </a:spcBef>
                        <a:spcAft>
                          <a:spcPts val="0"/>
                        </a:spcAft>
                      </a:pPr>
                      <a:r>
                        <a:rPr lang="en-US" sz="1600">
                          <a:effectLst/>
                        </a:rPr>
                        <a:t>88±26.8</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a:txBody>
                    <a:bodyPr/>
                    <a:lstStyle/>
                    <a:p>
                      <a:pPr marL="0" marR="0">
                        <a:spcBef>
                          <a:spcPts val="0"/>
                        </a:spcBef>
                        <a:spcAft>
                          <a:spcPts val="0"/>
                        </a:spcAft>
                      </a:pPr>
                      <a:r>
                        <a:rPr lang="en-US" sz="1600">
                          <a:effectLst/>
                        </a:rPr>
                        <a:t>103±36.3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a:txBody>
                    <a:bodyPr/>
                    <a:lstStyle/>
                    <a:p>
                      <a:pPr marL="0" marR="0">
                        <a:spcBef>
                          <a:spcPts val="0"/>
                        </a:spcBef>
                        <a:spcAft>
                          <a:spcPts val="0"/>
                        </a:spcAft>
                      </a:pPr>
                      <a:r>
                        <a:rPr lang="en-US" sz="1600">
                          <a:effectLst/>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682992509"/>
                  </a:ext>
                </a:extLst>
              </a:tr>
              <a:tr h="283330">
                <a:tc>
                  <a:txBody>
                    <a:bodyPr/>
                    <a:lstStyle/>
                    <a:p>
                      <a:pPr marL="0" marR="0">
                        <a:spcBef>
                          <a:spcPts val="0"/>
                        </a:spcBef>
                        <a:spcAft>
                          <a:spcPts val="0"/>
                        </a:spcAft>
                      </a:pPr>
                      <a:r>
                        <a:rPr lang="en-US" sz="1600">
                          <a:effectLst/>
                        </a:rPr>
                        <a:t>Average heart rate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a:txBody>
                    <a:bodyPr/>
                    <a:lstStyle/>
                    <a:p>
                      <a:pPr marL="0" marR="0">
                        <a:spcBef>
                          <a:spcPts val="0"/>
                        </a:spcBef>
                        <a:spcAft>
                          <a:spcPts val="0"/>
                        </a:spcAft>
                      </a:pPr>
                      <a:r>
                        <a:rPr lang="en-US" sz="1600">
                          <a:effectLst/>
                        </a:rPr>
                        <a:t>107±21.8</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a:txBody>
                    <a:bodyPr/>
                    <a:lstStyle/>
                    <a:p>
                      <a:pPr marL="0" marR="0">
                        <a:spcBef>
                          <a:spcPts val="0"/>
                        </a:spcBef>
                        <a:spcAft>
                          <a:spcPts val="0"/>
                        </a:spcAft>
                      </a:pPr>
                      <a:r>
                        <a:rPr lang="en-US" sz="1600">
                          <a:effectLst/>
                        </a:rPr>
                        <a:t>114±18.3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a:txBody>
                    <a:bodyPr/>
                    <a:lstStyle/>
                    <a:p>
                      <a:pPr marL="0" marR="0">
                        <a:spcBef>
                          <a:spcPts val="0"/>
                        </a:spcBef>
                        <a:spcAft>
                          <a:spcPts val="0"/>
                        </a:spcAft>
                      </a:pPr>
                      <a:r>
                        <a:rPr lang="en-US" sz="1600">
                          <a:effectLst/>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577176309"/>
                  </a:ext>
                </a:extLst>
              </a:tr>
              <a:tr h="283330">
                <a:tc>
                  <a:txBody>
                    <a:bodyPr/>
                    <a:lstStyle/>
                    <a:p>
                      <a:pPr marL="0" marR="0">
                        <a:spcBef>
                          <a:spcPts val="0"/>
                        </a:spcBef>
                        <a:spcAft>
                          <a:spcPts val="0"/>
                        </a:spcAft>
                      </a:pPr>
                      <a:r>
                        <a:rPr lang="en-US" sz="1600">
                          <a:effectLst/>
                        </a:rPr>
                        <a:t>Average respiratory rate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a:txBody>
                    <a:bodyPr/>
                    <a:lstStyle/>
                    <a:p>
                      <a:pPr marL="0" marR="0">
                        <a:spcBef>
                          <a:spcPts val="0"/>
                        </a:spcBef>
                        <a:spcAft>
                          <a:spcPts val="0"/>
                        </a:spcAft>
                      </a:pPr>
                      <a:r>
                        <a:rPr lang="en-US" sz="1600">
                          <a:effectLst/>
                        </a:rPr>
                        <a:t>27±21.8</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a:txBody>
                    <a:bodyPr/>
                    <a:lstStyle/>
                    <a:p>
                      <a:pPr marL="0" marR="0">
                        <a:spcBef>
                          <a:spcPts val="0"/>
                        </a:spcBef>
                        <a:spcAft>
                          <a:spcPts val="0"/>
                        </a:spcAft>
                      </a:pPr>
                      <a:r>
                        <a:rPr lang="en-US" sz="1600">
                          <a:effectLst/>
                        </a:rPr>
                        <a:t>18±7.3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a:txBody>
                    <a:bodyPr/>
                    <a:lstStyle/>
                    <a:p>
                      <a:pPr marL="0" marR="0">
                        <a:spcBef>
                          <a:spcPts val="0"/>
                        </a:spcBef>
                        <a:spcAft>
                          <a:spcPts val="0"/>
                        </a:spcAft>
                      </a:pPr>
                      <a:r>
                        <a:rPr lang="en-US" sz="1600">
                          <a:effectLst/>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488693617"/>
                  </a:ext>
                </a:extLst>
              </a:tr>
              <a:tr h="283330">
                <a:tc>
                  <a:txBody>
                    <a:bodyPr/>
                    <a:lstStyle/>
                    <a:p>
                      <a:pPr marL="0" marR="0">
                        <a:spcBef>
                          <a:spcPts val="0"/>
                        </a:spcBef>
                        <a:spcAft>
                          <a:spcPts val="0"/>
                        </a:spcAft>
                      </a:pPr>
                      <a:r>
                        <a:rPr lang="en-US" sz="1600">
                          <a:effectLst/>
                        </a:rPr>
                        <a:t>Average SpO</a:t>
                      </a:r>
                      <a:r>
                        <a:rPr lang="en-US" sz="1600" baseline="-25000">
                          <a:effectLst/>
                        </a:rPr>
                        <a:t>2 </a:t>
                      </a:r>
                      <a:r>
                        <a:rPr lang="en-US"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a:txBody>
                    <a:bodyPr/>
                    <a:lstStyle/>
                    <a:p>
                      <a:pPr marL="0" marR="0">
                        <a:spcBef>
                          <a:spcPts val="0"/>
                        </a:spcBef>
                        <a:spcAft>
                          <a:spcPts val="0"/>
                        </a:spcAft>
                      </a:pPr>
                      <a:r>
                        <a:rPr lang="en-US" sz="1600">
                          <a:effectLst/>
                        </a:rPr>
                        <a:t>92.6±9.2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a:txBody>
                    <a:bodyPr/>
                    <a:lstStyle/>
                    <a:p>
                      <a:pPr marL="0" marR="0">
                        <a:spcBef>
                          <a:spcPts val="0"/>
                        </a:spcBef>
                        <a:spcAft>
                          <a:spcPts val="0"/>
                        </a:spcAft>
                      </a:pPr>
                      <a:r>
                        <a:rPr lang="en-US" sz="1600">
                          <a:effectLst/>
                        </a:rPr>
                        <a:t>97.7±3.6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a:txBody>
                    <a:bodyPr/>
                    <a:lstStyle/>
                    <a:p>
                      <a:pPr marL="0" marR="0">
                        <a:spcBef>
                          <a:spcPts val="0"/>
                        </a:spcBef>
                        <a:spcAft>
                          <a:spcPts val="0"/>
                        </a:spcAft>
                      </a:pPr>
                      <a:r>
                        <a:rPr lang="en-US" sz="1600">
                          <a:effectLst/>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917080702"/>
                  </a:ext>
                </a:extLst>
              </a:tr>
              <a:tr h="283330">
                <a:tc>
                  <a:txBody>
                    <a:bodyPr/>
                    <a:lstStyle/>
                    <a:p>
                      <a:pPr marL="0" marR="0">
                        <a:spcBef>
                          <a:spcPts val="0"/>
                        </a:spcBef>
                        <a:spcAft>
                          <a:spcPts val="0"/>
                        </a:spcAft>
                      </a:pPr>
                      <a:r>
                        <a:rPr lang="en-US" sz="1600">
                          <a:effectLst/>
                        </a:rPr>
                        <a:t>Average End-tidal CO</a:t>
                      </a:r>
                      <a:r>
                        <a:rPr lang="en-US" sz="1600" baseline="-25000">
                          <a:effectLst/>
                        </a:rPr>
                        <a:t>2 </a:t>
                      </a:r>
                      <a:r>
                        <a:rPr lang="en-US" sz="1600">
                          <a:effectLst/>
                        </a:rPr>
                        <a:t>(mmHg)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a:txBody>
                    <a:bodyPr/>
                    <a:lstStyle/>
                    <a:p>
                      <a:pPr marL="0" marR="0">
                        <a:spcBef>
                          <a:spcPts val="0"/>
                        </a:spcBef>
                        <a:spcAft>
                          <a:spcPts val="0"/>
                        </a:spcAft>
                      </a:pPr>
                      <a:r>
                        <a:rPr lang="en-US" sz="1600">
                          <a:effectLst/>
                        </a:rPr>
                        <a:t>40±17.2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a:txBody>
                    <a:bodyPr/>
                    <a:lstStyle/>
                    <a:p>
                      <a:pPr marL="0" marR="0">
                        <a:spcBef>
                          <a:spcPts val="0"/>
                        </a:spcBef>
                        <a:spcAft>
                          <a:spcPts val="0"/>
                        </a:spcAft>
                      </a:pPr>
                      <a:r>
                        <a:rPr lang="en-US" sz="1600">
                          <a:effectLst/>
                        </a:rPr>
                        <a:t>33±12.4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349" marR="95349" marT="0" marB="0"/>
                </a:tc>
                <a:tc>
                  <a:txBody>
                    <a:bodyPr/>
                    <a:lstStyle/>
                    <a:p>
                      <a:pPr marL="0" marR="0">
                        <a:spcBef>
                          <a:spcPts val="0"/>
                        </a:spcBef>
                        <a:spcAft>
                          <a:spcPts val="0"/>
                        </a:spcAft>
                      </a:pPr>
                      <a:r>
                        <a:rPr lang="en-US" sz="1600">
                          <a:effectLst/>
                        </a:rPr>
                        <a:t>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383395123"/>
                  </a:ext>
                </a:extLst>
              </a:tr>
            </a:tbl>
          </a:graphicData>
        </a:graphic>
      </p:graphicFrame>
    </p:spTree>
    <p:extLst>
      <p:ext uri="{BB962C8B-B14F-4D97-AF65-F5344CB8AC3E}">
        <p14:creationId xmlns:p14="http://schemas.microsoft.com/office/powerpoint/2010/main" val="2065046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661D5B-1C3C-8283-9D45-63733169B4AB}"/>
              </a:ext>
            </a:extLst>
          </p:cNvPr>
          <p:cNvSpPr>
            <a:spLocks noGrp="1"/>
          </p:cNvSpPr>
          <p:nvPr>
            <p:ph type="title"/>
          </p:nvPr>
        </p:nvSpPr>
        <p:spPr>
          <a:xfrm>
            <a:off x="686834" y="1153572"/>
            <a:ext cx="3200400" cy="4461163"/>
          </a:xfrm>
        </p:spPr>
        <p:txBody>
          <a:bodyPr>
            <a:normAutofit/>
          </a:bodyPr>
          <a:lstStyle/>
          <a:p>
            <a:r>
              <a:rPr lang="en-US">
                <a:solidFill>
                  <a:srgbClr val="FFFFFF"/>
                </a:solidFill>
              </a:rPr>
              <a:t>Ketamine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7D4EDEDB-77F3-0E2C-D1F9-92CF90D83DC1}"/>
              </a:ext>
            </a:extLst>
          </p:cNvPr>
          <p:cNvSpPr>
            <a:spLocks noGrp="1"/>
          </p:cNvSpPr>
          <p:nvPr>
            <p:ph idx="1"/>
          </p:nvPr>
        </p:nvSpPr>
        <p:spPr>
          <a:xfrm>
            <a:off x="4447308" y="591344"/>
            <a:ext cx="6906491" cy="5585619"/>
          </a:xfrm>
        </p:spPr>
        <p:txBody>
          <a:bodyPr anchor="ctr">
            <a:normAutofit/>
          </a:bodyPr>
          <a:lstStyle/>
          <a:p>
            <a:r>
              <a:rPr lang="en-US" sz="2400" dirty="0">
                <a:effectLst/>
                <a:latin typeface="Times New Roman" panose="02020603050405020304" pitchFamily="18" charset="0"/>
                <a:ea typeface="Times New Roman" panose="02020603050405020304" pitchFamily="18" charset="0"/>
              </a:rPr>
              <a:t>An inherent weakness to any retrospective chart review is the lack of standardization. </a:t>
            </a:r>
          </a:p>
          <a:p>
            <a:r>
              <a:rPr lang="en-US" sz="2400" dirty="0">
                <a:latin typeface="Times New Roman" panose="02020603050405020304" pitchFamily="18" charset="0"/>
                <a:ea typeface="Times New Roman" panose="02020603050405020304" pitchFamily="18" charset="0"/>
              </a:rPr>
              <a:t>A</a:t>
            </a:r>
            <a:r>
              <a:rPr lang="en-US" sz="2400" dirty="0">
                <a:effectLst/>
                <a:latin typeface="Times New Roman" panose="02020603050405020304" pitchFamily="18" charset="0"/>
                <a:ea typeface="Times New Roman" panose="02020603050405020304" pitchFamily="18" charset="0"/>
              </a:rPr>
              <a:t>ll patients received the initial treatments and depending on the severity of the exacerbation, additional treatments were administered, including the use of ketamine. </a:t>
            </a:r>
          </a:p>
          <a:p>
            <a:r>
              <a:rPr lang="en-US" sz="2400" dirty="0">
                <a:effectLst/>
                <a:latin typeface="Times New Roman" panose="02020603050405020304" pitchFamily="18" charset="0"/>
                <a:ea typeface="Times New Roman" panose="02020603050405020304" pitchFamily="18" charset="0"/>
              </a:rPr>
              <a:t>The additional treatments that were administered were not standardized, nor were they given at timed intervals. </a:t>
            </a:r>
          </a:p>
          <a:p>
            <a:r>
              <a:rPr lang="en-US" sz="2400" dirty="0">
                <a:effectLst/>
                <a:latin typeface="Times New Roman" panose="02020603050405020304" pitchFamily="18" charset="0"/>
                <a:ea typeface="Times New Roman" panose="02020603050405020304" pitchFamily="18" charset="0"/>
              </a:rPr>
              <a:t>The recorded post-treatment vital signs also varied in terms of their time from ketamine administration. </a:t>
            </a:r>
          </a:p>
          <a:p>
            <a:r>
              <a:rPr lang="en-US" sz="2400" dirty="0">
                <a:effectLst/>
                <a:latin typeface="Times New Roman" panose="02020603050405020304" pitchFamily="18" charset="0"/>
                <a:ea typeface="Times New Roman" panose="02020603050405020304" pitchFamily="18" charset="0"/>
              </a:rPr>
              <a:t>Doses also varied widely between 15 mg to 200 mg depending on the patient’s clinical presentation. </a:t>
            </a:r>
            <a:endParaRPr lang="en-US" sz="2400" dirty="0"/>
          </a:p>
        </p:txBody>
      </p:sp>
    </p:spTree>
    <p:extLst>
      <p:ext uri="{BB962C8B-B14F-4D97-AF65-F5344CB8AC3E}">
        <p14:creationId xmlns:p14="http://schemas.microsoft.com/office/powerpoint/2010/main" val="609269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1F615-FD0E-D780-B364-75DA1F577B34}"/>
              </a:ext>
            </a:extLst>
          </p:cNvPr>
          <p:cNvSpPr>
            <a:spLocks noGrp="1"/>
          </p:cNvSpPr>
          <p:nvPr>
            <p:ph type="title"/>
          </p:nvPr>
        </p:nvSpPr>
        <p:spPr>
          <a:xfrm>
            <a:off x="635000" y="640823"/>
            <a:ext cx="3418659" cy="5583148"/>
          </a:xfrm>
        </p:spPr>
        <p:txBody>
          <a:bodyPr anchor="ctr">
            <a:normAutofit/>
          </a:bodyPr>
          <a:lstStyle/>
          <a:p>
            <a:r>
              <a:rPr lang="en-US" sz="5400"/>
              <a:t>Literature Review</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306B6B0-6E4F-E931-32E0-1D3B8F8753D1}"/>
              </a:ext>
            </a:extLst>
          </p:cNvPr>
          <p:cNvGraphicFramePr>
            <a:graphicFrameLocks noGrp="1"/>
          </p:cNvGraphicFramePr>
          <p:nvPr>
            <p:ph idx="1"/>
            <p:extLst>
              <p:ext uri="{D42A27DB-BD31-4B8C-83A1-F6EECF244321}">
                <p14:modId xmlns:p14="http://schemas.microsoft.com/office/powerpoint/2010/main" val="417103336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9508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table with numbers and text&#10;&#10;Description automatically generated with medium confidence">
            <a:extLst>
              <a:ext uri="{FF2B5EF4-FFF2-40B4-BE49-F238E27FC236}">
                <a16:creationId xmlns:a16="http://schemas.microsoft.com/office/drawing/2014/main" id="{FA6E1513-4F74-2CD8-523E-D18ED1EDBF3C}"/>
              </a:ext>
            </a:extLst>
          </p:cNvPr>
          <p:cNvPicPr>
            <a:picLocks noGrp="1" noChangeAspect="1"/>
          </p:cNvPicPr>
          <p:nvPr>
            <p:ph idx="1"/>
          </p:nvPr>
        </p:nvPicPr>
        <p:blipFill>
          <a:blip r:embed="rId3"/>
          <a:stretch>
            <a:fillRect/>
          </a:stretch>
        </p:blipFill>
        <p:spPr>
          <a:xfrm>
            <a:off x="111218" y="367554"/>
            <a:ext cx="12080782" cy="5647764"/>
          </a:xfrm>
          <a:prstGeom prst="rect">
            <a:avLst/>
          </a:prstGeom>
        </p:spPr>
      </p:pic>
    </p:spTree>
    <p:extLst>
      <p:ext uri="{BB962C8B-B14F-4D97-AF65-F5344CB8AC3E}">
        <p14:creationId xmlns:p14="http://schemas.microsoft.com/office/powerpoint/2010/main" val="163284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table with information about medication&#10;&#10;Description automatically generated with medium confidence">
            <a:extLst>
              <a:ext uri="{FF2B5EF4-FFF2-40B4-BE49-F238E27FC236}">
                <a16:creationId xmlns:a16="http://schemas.microsoft.com/office/drawing/2014/main" id="{73FFCBE6-8919-9A5D-641A-880715645743}"/>
              </a:ext>
            </a:extLst>
          </p:cNvPr>
          <p:cNvPicPr>
            <a:picLocks noGrp="1" noChangeAspect="1"/>
          </p:cNvPicPr>
          <p:nvPr>
            <p:ph idx="1"/>
          </p:nvPr>
        </p:nvPicPr>
        <p:blipFill rotWithShape="1">
          <a:blip r:embed="rId3"/>
          <a:srcRect r="425" b="-1"/>
          <a:stretch/>
        </p:blipFill>
        <p:spPr>
          <a:xfrm>
            <a:off x="0" y="374357"/>
            <a:ext cx="11528612" cy="6483643"/>
          </a:xfrm>
          <a:prstGeom prst="rect">
            <a:avLst/>
          </a:prstGeom>
        </p:spPr>
      </p:pic>
    </p:spTree>
    <p:extLst>
      <p:ext uri="{BB962C8B-B14F-4D97-AF65-F5344CB8AC3E}">
        <p14:creationId xmlns:p14="http://schemas.microsoft.com/office/powerpoint/2010/main" val="3655439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2F2F5A-63DB-50D4-7FD2-A5269F0F7DF2}"/>
              </a:ext>
            </a:extLst>
          </p:cNvPr>
          <p:cNvSpPr>
            <a:spLocks noGrp="1"/>
          </p:cNvSpPr>
          <p:nvPr>
            <p:ph type="title"/>
          </p:nvPr>
        </p:nvSpPr>
        <p:spPr>
          <a:xfrm>
            <a:off x="1171074" y="1396686"/>
            <a:ext cx="3240506" cy="4064628"/>
          </a:xfrm>
        </p:spPr>
        <p:txBody>
          <a:bodyPr>
            <a:normAutofit/>
          </a:bodyPr>
          <a:lstStyle/>
          <a:p>
            <a:r>
              <a:rPr lang="en-US">
                <a:solidFill>
                  <a:srgbClr val="FFFFFF"/>
                </a:solidFill>
              </a:rPr>
              <a:t>Ketamine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ABFBFFF-2022-3F77-37A5-3296CC1EFACA}"/>
              </a:ext>
            </a:extLst>
          </p:cNvPr>
          <p:cNvSpPr>
            <a:spLocks noGrp="1"/>
          </p:cNvSpPr>
          <p:nvPr>
            <p:ph idx="1"/>
          </p:nvPr>
        </p:nvSpPr>
        <p:spPr>
          <a:xfrm>
            <a:off x="5370153" y="1526033"/>
            <a:ext cx="5536397" cy="3935281"/>
          </a:xfrm>
        </p:spPr>
        <p:txBody>
          <a:bodyPr>
            <a:normAutofit/>
          </a:bodyPr>
          <a:lstStyle/>
          <a:p>
            <a:r>
              <a:rPr lang="en-US" sz="2200">
                <a:effectLst/>
                <a:latin typeface="Times New Roman" panose="02020603050405020304" pitchFamily="18" charset="0"/>
                <a:ea typeface="Times New Roman" panose="02020603050405020304" pitchFamily="18" charset="0"/>
              </a:rPr>
              <a:t>In one study, </a:t>
            </a:r>
            <a:r>
              <a:rPr lang="en-US" sz="2200" err="1">
                <a:effectLst/>
                <a:latin typeface="Times New Roman" panose="02020603050405020304" pitchFamily="18" charset="0"/>
                <a:ea typeface="Times New Roman" panose="02020603050405020304" pitchFamily="18" charset="0"/>
              </a:rPr>
              <a:t>Howton</a:t>
            </a:r>
            <a:r>
              <a:rPr lang="en-US" sz="2200">
                <a:effectLst/>
                <a:latin typeface="Times New Roman" panose="02020603050405020304" pitchFamily="18" charset="0"/>
                <a:ea typeface="Times New Roman" panose="02020603050405020304" pitchFamily="18" charset="0"/>
              </a:rPr>
              <a:t> et al. performed a prospective, double-blinded, placebo-controlled clinical trial involving 44 adult patients with asthma exacerbations and found that low dose IV ketamine did not demonstrate an increased </a:t>
            </a:r>
            <a:r>
              <a:rPr lang="en-US" sz="2200" err="1">
                <a:effectLst/>
                <a:latin typeface="Times New Roman" panose="02020603050405020304" pitchFamily="18" charset="0"/>
                <a:ea typeface="Times New Roman" panose="02020603050405020304" pitchFamily="18" charset="0"/>
              </a:rPr>
              <a:t>bronchodilatory</a:t>
            </a:r>
            <a:r>
              <a:rPr lang="en-US" sz="2200">
                <a:effectLst/>
                <a:latin typeface="Times New Roman" panose="02020603050405020304" pitchFamily="18" charset="0"/>
                <a:ea typeface="Times New Roman" panose="02020603050405020304" pitchFamily="18" charset="0"/>
              </a:rPr>
              <a:t> effect compared with their standard therapy (oxygen, continuous nebulized albuterol, methylprednisolone sodium succinate).</a:t>
            </a:r>
            <a:endParaRPr lang="en-US" sz="2200" baseline="30000">
              <a:latin typeface="Times New Roman" panose="02020603050405020304" pitchFamily="18" charset="0"/>
              <a:ea typeface="Times New Roman" panose="02020603050405020304" pitchFamily="18" charset="0"/>
            </a:endParaRPr>
          </a:p>
          <a:p>
            <a:r>
              <a:rPr lang="en-US" sz="2200">
                <a:effectLst/>
                <a:latin typeface="Times New Roman" panose="02020603050405020304" pitchFamily="18" charset="0"/>
                <a:ea typeface="Times New Roman" panose="02020603050405020304" pitchFamily="18" charset="0"/>
              </a:rPr>
              <a:t>The bolus dose used was 0.1 mg/kg followed by 0.5 mg/kg/hour infusion for 3 hours.</a:t>
            </a:r>
            <a:r>
              <a:rPr lang="en-US" sz="2200">
                <a:effectLst/>
              </a:rPr>
              <a:t> </a:t>
            </a:r>
            <a:endParaRPr lang="en-US" sz="2200"/>
          </a:p>
        </p:txBody>
      </p:sp>
    </p:spTree>
    <p:extLst>
      <p:ext uri="{BB962C8B-B14F-4D97-AF65-F5344CB8AC3E}">
        <p14:creationId xmlns:p14="http://schemas.microsoft.com/office/powerpoint/2010/main" val="1415191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A703FA-39BA-AEB4-3D93-CE295493A441}"/>
              </a:ext>
            </a:extLst>
          </p:cNvPr>
          <p:cNvSpPr>
            <a:spLocks noGrp="1"/>
          </p:cNvSpPr>
          <p:nvPr>
            <p:ph type="title"/>
          </p:nvPr>
        </p:nvSpPr>
        <p:spPr>
          <a:xfrm>
            <a:off x="1171074" y="1396686"/>
            <a:ext cx="3240506" cy="4064628"/>
          </a:xfrm>
        </p:spPr>
        <p:txBody>
          <a:bodyPr>
            <a:normAutofit/>
          </a:bodyPr>
          <a:lstStyle/>
          <a:p>
            <a:r>
              <a:rPr lang="en-US">
                <a:solidFill>
                  <a:srgbClr val="FFFFFF"/>
                </a:solidFill>
              </a:rPr>
              <a:t>Acute Respiratory Failure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D10D994-102A-6518-08B2-9FA125C50906}"/>
              </a:ext>
            </a:extLst>
          </p:cNvPr>
          <p:cNvSpPr>
            <a:spLocks noGrp="1"/>
          </p:cNvSpPr>
          <p:nvPr>
            <p:ph idx="1"/>
          </p:nvPr>
        </p:nvSpPr>
        <p:spPr>
          <a:xfrm>
            <a:off x="5370153" y="1526033"/>
            <a:ext cx="5536397" cy="3935281"/>
          </a:xfrm>
        </p:spPr>
        <p:txBody>
          <a:bodyPr>
            <a:normAutofit/>
          </a:bodyPr>
          <a:lstStyle/>
          <a:p>
            <a:r>
              <a:rPr lang="en-US" dirty="0"/>
              <a:t>3 MCC:</a:t>
            </a:r>
          </a:p>
          <a:p>
            <a:pPr lvl="1"/>
            <a:r>
              <a:rPr lang="en-US" dirty="0"/>
              <a:t>CHF</a:t>
            </a:r>
          </a:p>
          <a:p>
            <a:pPr lvl="1"/>
            <a:r>
              <a:rPr lang="en-US" dirty="0"/>
              <a:t>Asthma</a:t>
            </a:r>
          </a:p>
          <a:p>
            <a:pPr lvl="1"/>
            <a:r>
              <a:rPr lang="en-US" dirty="0"/>
              <a:t>Chronic Obstructive Pulmonary Disease (COPD)</a:t>
            </a:r>
          </a:p>
        </p:txBody>
      </p:sp>
    </p:spTree>
    <p:extLst>
      <p:ext uri="{BB962C8B-B14F-4D97-AF65-F5344CB8AC3E}">
        <p14:creationId xmlns:p14="http://schemas.microsoft.com/office/powerpoint/2010/main" val="3536452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9" name="Rectangle 923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CEEE29-3A20-C637-FFC1-2DFA889EBC48}"/>
              </a:ext>
            </a:extLst>
          </p:cNvPr>
          <p:cNvSpPr>
            <a:spLocks noGrp="1"/>
          </p:cNvSpPr>
          <p:nvPr>
            <p:ph type="title"/>
          </p:nvPr>
        </p:nvSpPr>
        <p:spPr>
          <a:xfrm>
            <a:off x="5297762" y="329184"/>
            <a:ext cx="6251110" cy="1783080"/>
          </a:xfrm>
        </p:spPr>
        <p:txBody>
          <a:bodyPr anchor="b">
            <a:normAutofit/>
          </a:bodyPr>
          <a:lstStyle/>
          <a:p>
            <a:r>
              <a:rPr lang="en-US" sz="5400"/>
              <a:t>Ketamine</a:t>
            </a:r>
          </a:p>
        </p:txBody>
      </p:sp>
      <p:pic>
        <p:nvPicPr>
          <p:cNvPr id="9226" name="Picture 10" descr="Ketamine - Alcohol and Drug Foundation">
            <a:extLst>
              <a:ext uri="{FF2B5EF4-FFF2-40B4-BE49-F238E27FC236}">
                <a16:creationId xmlns:a16="http://schemas.microsoft.com/office/drawing/2014/main" id="{40466812-28EE-8997-7F2F-FDA5FDDB94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460" r="35000"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924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895EC0-D19B-D7C9-A4A9-CA0A76D8C753}"/>
              </a:ext>
            </a:extLst>
          </p:cNvPr>
          <p:cNvSpPr>
            <a:spLocks noGrp="1"/>
          </p:cNvSpPr>
          <p:nvPr>
            <p:ph idx="1"/>
          </p:nvPr>
        </p:nvSpPr>
        <p:spPr>
          <a:xfrm>
            <a:off x="5297762" y="2706624"/>
            <a:ext cx="6251110" cy="3483864"/>
          </a:xfrm>
        </p:spPr>
        <p:txBody>
          <a:bodyPr>
            <a:normAutofit/>
          </a:bodyPr>
          <a:lstStyle/>
          <a:p>
            <a:r>
              <a:rPr lang="en-US" sz="2200">
                <a:effectLst/>
                <a:latin typeface="Times New Roman" panose="02020603050405020304" pitchFamily="18" charset="0"/>
                <a:ea typeface="Times New Roman" panose="02020603050405020304" pitchFamily="18" charset="0"/>
              </a:rPr>
              <a:t>Esmailian et al. performed a single-blinded, placebo-controlled clinical trial involving 92 adult patients with asthma exacerbations and found that the effects of 0.4 mg/kg to 0.5 mg/kg doses of IV ketamine followed by infusion of the same dose over thirty minutes led to a higher increase in peak expiratory flow rates than lower doses.</a:t>
            </a:r>
            <a:endParaRPr lang="en-US" sz="2200"/>
          </a:p>
        </p:txBody>
      </p:sp>
    </p:spTree>
    <p:extLst>
      <p:ext uri="{BB962C8B-B14F-4D97-AF65-F5344CB8AC3E}">
        <p14:creationId xmlns:p14="http://schemas.microsoft.com/office/powerpoint/2010/main" val="776599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403484-C113-B003-EADE-3BB82E7825EC}"/>
              </a:ext>
            </a:extLst>
          </p:cNvPr>
          <p:cNvSpPr>
            <a:spLocks noGrp="1"/>
          </p:cNvSpPr>
          <p:nvPr>
            <p:ph type="title"/>
          </p:nvPr>
        </p:nvSpPr>
        <p:spPr>
          <a:xfrm>
            <a:off x="686834" y="1153572"/>
            <a:ext cx="3200400" cy="4461163"/>
          </a:xfrm>
        </p:spPr>
        <p:txBody>
          <a:bodyPr>
            <a:normAutofit/>
          </a:bodyPr>
          <a:lstStyle/>
          <a:p>
            <a:r>
              <a:rPr lang="en-US">
                <a:solidFill>
                  <a:srgbClr val="FFFFFF"/>
                </a:solidFill>
              </a:rPr>
              <a:t>Ketamine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4D07441-029D-0330-AE4F-0C974CD41C63}"/>
              </a:ext>
            </a:extLst>
          </p:cNvPr>
          <p:cNvSpPr>
            <a:spLocks noGrp="1"/>
          </p:cNvSpPr>
          <p:nvPr>
            <p:ph idx="1"/>
          </p:nvPr>
        </p:nvSpPr>
        <p:spPr>
          <a:xfrm>
            <a:off x="4447308" y="591344"/>
            <a:ext cx="6906491" cy="5585619"/>
          </a:xfrm>
        </p:spPr>
        <p:txBody>
          <a:bodyPr anchor="ctr">
            <a:normAutofit/>
          </a:bodyPr>
          <a:lstStyle/>
          <a:p>
            <a:pPr marL="0" indent="0">
              <a:buNone/>
            </a:pPr>
            <a:r>
              <a:rPr lang="en-US" sz="2600">
                <a:effectLst/>
                <a:latin typeface="Times New Roman" panose="02020603050405020304" pitchFamily="18" charset="0"/>
                <a:ea typeface="Times New Roman" panose="02020603050405020304" pitchFamily="18" charset="0"/>
              </a:rPr>
              <a:t>The use of ketamine, like any medication, is not without its risks, but its use in the prehospital setting with close monitoring can be performed with very low rates of negative outcomes.</a:t>
            </a:r>
            <a:endParaRPr lang="en-US" sz="2600" baseline="30000">
              <a:latin typeface="Times New Roman" panose="02020603050405020304" pitchFamily="18" charset="0"/>
              <a:ea typeface="Times New Roman" panose="02020603050405020304" pitchFamily="18" charset="0"/>
            </a:endParaRPr>
          </a:p>
          <a:p>
            <a:pPr marL="0" indent="0">
              <a:buNone/>
            </a:pPr>
            <a:r>
              <a:rPr lang="en-US" sz="2600">
                <a:effectLst/>
                <a:latin typeface="Times New Roman" panose="02020603050405020304" pitchFamily="18" charset="0"/>
                <a:ea typeface="Times New Roman" panose="02020603050405020304" pitchFamily="18" charset="0"/>
              </a:rPr>
              <a:t>With ketamine’s ability to provide bronchodilation through additional mechanisms of action, we believe that early use of ketamine in the prehospital setting has the potential to provide benefit when refractory to initial therapy. </a:t>
            </a:r>
          </a:p>
          <a:p>
            <a:pPr marL="0" indent="0">
              <a:buNone/>
            </a:pPr>
            <a:r>
              <a:rPr lang="en-US" sz="2600">
                <a:effectLst/>
                <a:latin typeface="Times New Roman" panose="02020603050405020304" pitchFamily="18" charset="0"/>
                <a:ea typeface="Times New Roman" panose="02020603050405020304" pitchFamily="18" charset="0"/>
              </a:rPr>
              <a:t>This early intervention could change the exacerbation’s trajectory, staving off mechanical ventilation.</a:t>
            </a:r>
            <a:r>
              <a:rPr lang="en-US" sz="2600">
                <a:effectLst/>
              </a:rPr>
              <a:t> </a:t>
            </a:r>
            <a:endParaRPr lang="en-US" sz="2600"/>
          </a:p>
        </p:txBody>
      </p:sp>
    </p:spTree>
    <p:extLst>
      <p:ext uri="{BB962C8B-B14F-4D97-AF65-F5344CB8AC3E}">
        <p14:creationId xmlns:p14="http://schemas.microsoft.com/office/powerpoint/2010/main" val="388355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BE34AA-B548-9FD3-2CFE-E480BC98B56D}"/>
              </a:ext>
            </a:extLst>
          </p:cNvPr>
          <p:cNvPicPr>
            <a:picLocks noChangeAspect="1"/>
          </p:cNvPicPr>
          <p:nvPr/>
        </p:nvPicPr>
        <p:blipFill rotWithShape="1">
          <a:blip r:embed="rId2"/>
          <a:srcRect t="13347" b="1336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356584-4169-3CA0-55C4-85D33F4263A0}"/>
              </a:ext>
            </a:extLst>
          </p:cNvPr>
          <p:cNvSpPr>
            <a:spLocks noGrp="1"/>
          </p:cNvSpPr>
          <p:nvPr>
            <p:ph type="title"/>
          </p:nvPr>
        </p:nvSpPr>
        <p:spPr>
          <a:xfrm>
            <a:off x="838200" y="365125"/>
            <a:ext cx="10515600" cy="1325563"/>
          </a:xfrm>
        </p:spPr>
        <p:txBody>
          <a:bodyPr>
            <a:normAutofit/>
          </a:bodyPr>
          <a:lstStyle/>
          <a:p>
            <a:r>
              <a:rPr lang="en-US" dirty="0"/>
              <a:t>Epidemiology</a:t>
            </a:r>
          </a:p>
        </p:txBody>
      </p:sp>
      <p:graphicFrame>
        <p:nvGraphicFramePr>
          <p:cNvPr id="5" name="Content Placeholder 2">
            <a:extLst>
              <a:ext uri="{FF2B5EF4-FFF2-40B4-BE49-F238E27FC236}">
                <a16:creationId xmlns:a16="http://schemas.microsoft.com/office/drawing/2014/main" id="{FB587577-793B-1D95-F10E-3C4B7A307C03}"/>
              </a:ext>
            </a:extLst>
          </p:cNvPr>
          <p:cNvGraphicFramePr>
            <a:graphicFrameLocks noGrp="1"/>
          </p:cNvGraphicFramePr>
          <p:nvPr>
            <p:ph idx="1"/>
            <p:extLst>
              <p:ext uri="{D42A27DB-BD31-4B8C-83A1-F6EECF244321}">
                <p14:modId xmlns:p14="http://schemas.microsoft.com/office/powerpoint/2010/main" val="37289469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8418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0D24FA-7F08-B99B-0349-DE7EFB00DB20}"/>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Pathophysiology</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8A55A57-B941-72FA-FAF2-06EAA9FB8BEE}"/>
              </a:ext>
            </a:extLst>
          </p:cNvPr>
          <p:cNvSpPr txBox="1"/>
          <p:nvPr/>
        </p:nvSpPr>
        <p:spPr>
          <a:xfrm>
            <a:off x="572493" y="2071316"/>
            <a:ext cx="6713552" cy="4695244"/>
          </a:xfrm>
          <a:prstGeom prst="rect">
            <a:avLst/>
          </a:prstGeom>
        </p:spPr>
        <p:txBody>
          <a:bodyPr vert="horz" lIns="91440" tIns="45720" rIns="91440" bIns="45720" rtlCol="0" anchor="t">
            <a:normAutofit/>
          </a:bodyPr>
          <a:lstStyle/>
          <a:p>
            <a:pPr>
              <a:lnSpc>
                <a:spcPct val="90000"/>
              </a:lnSpc>
              <a:spcAft>
                <a:spcPts val="600"/>
              </a:spcAft>
            </a:pPr>
            <a:r>
              <a:rPr lang="en-US" dirty="0"/>
              <a:t>Airway Inflammation</a:t>
            </a:r>
          </a:p>
          <a:p>
            <a:pPr marL="285750" indent="-285750">
              <a:lnSpc>
                <a:spcPct val="90000"/>
              </a:lnSpc>
              <a:spcAft>
                <a:spcPts val="600"/>
              </a:spcAft>
              <a:buFont typeface="Arial" panose="020B0604020202020204" pitchFamily="34" charset="0"/>
              <a:buChar char="•"/>
            </a:pPr>
            <a:r>
              <a:rPr lang="en-US" sz="1400" dirty="0"/>
              <a:t>Cascading effects of </a:t>
            </a:r>
            <a:r>
              <a:rPr lang="en-US" sz="1400" dirty="0" err="1"/>
              <a:t>IgE</a:t>
            </a:r>
            <a:r>
              <a:rPr lang="en-US" sz="1400" dirty="0"/>
              <a:t> antibodies, cytokines, other mediators -&gt; activation of mast cells, basophils </a:t>
            </a:r>
            <a:r>
              <a:rPr lang="en-US" sz="1400" dirty="0" err="1"/>
              <a:t>nd</a:t>
            </a:r>
            <a:r>
              <a:rPr lang="en-US" sz="1400" dirty="0"/>
              <a:t> subsequent histamine, prostaglandin D2, various leukotrienes, inflammatory cells including eosinophils.</a:t>
            </a:r>
          </a:p>
          <a:p>
            <a:pPr>
              <a:lnSpc>
                <a:spcPct val="90000"/>
              </a:lnSpc>
              <a:spcAft>
                <a:spcPts val="600"/>
              </a:spcAft>
            </a:pPr>
            <a:r>
              <a:rPr lang="en-US" dirty="0"/>
              <a:t>Airflow Obstruction</a:t>
            </a:r>
            <a:endParaRPr lang="en-US" sz="1400" dirty="0"/>
          </a:p>
          <a:p>
            <a:pPr marL="285750" indent="-285750">
              <a:lnSpc>
                <a:spcPct val="90000"/>
              </a:lnSpc>
              <a:buFont typeface="Arial" panose="020B0604020202020204" pitchFamily="34" charset="0"/>
              <a:buChar char="•"/>
            </a:pPr>
            <a:r>
              <a:rPr lang="en-US" sz="1400" dirty="0"/>
              <a:t>Contraction of airway smooth muscle</a:t>
            </a:r>
          </a:p>
          <a:p>
            <a:pPr indent="-228600">
              <a:lnSpc>
                <a:spcPct val="90000"/>
              </a:lnSpc>
              <a:buFont typeface="Arial" panose="020B0604020202020204" pitchFamily="34" charset="0"/>
              <a:buChar char="•"/>
            </a:pPr>
            <a:r>
              <a:rPr lang="en-US" sz="1400" dirty="0"/>
              <a:t>Thickening of the airway wall 2/2 edema</a:t>
            </a:r>
          </a:p>
          <a:p>
            <a:pPr indent="-228600">
              <a:lnSpc>
                <a:spcPct val="90000"/>
              </a:lnSpc>
              <a:buFont typeface="Arial" panose="020B0604020202020204" pitchFamily="34" charset="0"/>
              <a:buChar char="•"/>
            </a:pPr>
            <a:r>
              <a:rPr lang="en-US" sz="1400" dirty="0"/>
              <a:t>Mucus plugging</a:t>
            </a:r>
          </a:p>
          <a:p>
            <a:pPr indent="-228600">
              <a:lnSpc>
                <a:spcPct val="90000"/>
              </a:lnSpc>
              <a:buFont typeface="Arial" panose="020B0604020202020204" pitchFamily="34" charset="0"/>
              <a:buChar char="•"/>
            </a:pPr>
            <a:r>
              <a:rPr lang="en-US" sz="1400" dirty="0"/>
              <a:t>Airway remodeling (thickening of basement membrane, deposition of collagen, shedding of </a:t>
            </a:r>
            <a:r>
              <a:rPr lang="en-US" sz="1400" dirty="0" err="1"/>
              <a:t>epithileal</a:t>
            </a:r>
            <a:r>
              <a:rPr lang="en-US" sz="1400" dirty="0"/>
              <a:t> cells) lead to irreversible changes to airway </a:t>
            </a:r>
            <a:br>
              <a:rPr lang="en-US" sz="1400" dirty="0"/>
            </a:br>
            <a:br>
              <a:rPr lang="en-US" sz="1400" dirty="0"/>
            </a:br>
            <a:r>
              <a:rPr lang="en-US" dirty="0"/>
              <a:t>Bronchial hyperresponsiveness</a:t>
            </a:r>
          </a:p>
          <a:p>
            <a:pPr indent="-228600">
              <a:buFont typeface="Arial" panose="020B0604020202020204" pitchFamily="34" charset="0"/>
              <a:buChar char="•"/>
            </a:pPr>
            <a:r>
              <a:rPr lang="en-US" sz="1400" dirty="0"/>
              <a:t>Multiple mechanisms</a:t>
            </a:r>
          </a:p>
          <a:p>
            <a:pPr indent="-228600">
              <a:buFont typeface="Arial" panose="020B0604020202020204" pitchFamily="34" charset="0"/>
              <a:buChar char="•"/>
            </a:pPr>
            <a:r>
              <a:rPr lang="en-US" sz="1400" dirty="0"/>
              <a:t>Increased histamine from mast cells or increase airway smooth muscle mass</a:t>
            </a:r>
          </a:p>
          <a:p>
            <a:pPr indent="-228600">
              <a:buFont typeface="Arial" panose="020B0604020202020204" pitchFamily="34" charset="0"/>
              <a:buChar char="•"/>
            </a:pPr>
            <a:r>
              <a:rPr lang="en-US" sz="1400" dirty="0"/>
              <a:t>Increased vagal tone</a:t>
            </a:r>
          </a:p>
          <a:p>
            <a:pPr indent="-228600">
              <a:buFont typeface="Arial" panose="020B0604020202020204" pitchFamily="34" charset="0"/>
              <a:buChar char="•"/>
            </a:pPr>
            <a:r>
              <a:rPr lang="en-US" sz="1400" dirty="0"/>
              <a:t>Increased intracellular free calcium (further enhances contractility)</a:t>
            </a:r>
          </a:p>
          <a:p>
            <a:pPr indent="-228600">
              <a:lnSpc>
                <a:spcPct val="90000"/>
              </a:lnSpc>
              <a:spcAft>
                <a:spcPts val="600"/>
              </a:spcAft>
              <a:buFont typeface="Arial" panose="020B0604020202020204" pitchFamily="34" charset="0"/>
              <a:buChar char="•"/>
            </a:pPr>
            <a:endParaRPr lang="en-US" sz="1400" dirty="0"/>
          </a:p>
        </p:txBody>
      </p:sp>
      <p:pic>
        <p:nvPicPr>
          <p:cNvPr id="5" name="Content Placeholder 4" descr="Diagram of a person's lungs and lungs&#10;&#10;Description automatically generated">
            <a:extLst>
              <a:ext uri="{FF2B5EF4-FFF2-40B4-BE49-F238E27FC236}">
                <a16:creationId xmlns:a16="http://schemas.microsoft.com/office/drawing/2014/main" id="{4BE9DC2B-35E6-4FB0-7602-311C716492C2}"/>
              </a:ext>
            </a:extLst>
          </p:cNvPr>
          <p:cNvPicPr>
            <a:picLocks noGrp="1" noChangeAspect="1"/>
          </p:cNvPicPr>
          <p:nvPr>
            <p:ph idx="1"/>
          </p:nvPr>
        </p:nvPicPr>
        <p:blipFill rotWithShape="1">
          <a:blip r:embed="rId2"/>
          <a:srcRect l="29904" r="7805" b="2"/>
          <a:stretch/>
        </p:blipFill>
        <p:spPr>
          <a:xfrm>
            <a:off x="7408718" y="1816507"/>
            <a:ext cx="4674246" cy="4858613"/>
          </a:xfrm>
          <a:prstGeom prst="rect">
            <a:avLst/>
          </a:prstGeom>
        </p:spPr>
      </p:pic>
    </p:spTree>
    <p:extLst>
      <p:ext uri="{BB962C8B-B14F-4D97-AF65-F5344CB8AC3E}">
        <p14:creationId xmlns:p14="http://schemas.microsoft.com/office/powerpoint/2010/main" val="3126640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D6686-B684-6206-ED4F-55873E9858BA}"/>
              </a:ext>
            </a:extLst>
          </p:cNvPr>
          <p:cNvSpPr>
            <a:spLocks noGrp="1"/>
          </p:cNvSpPr>
          <p:nvPr>
            <p:ph type="title"/>
          </p:nvPr>
        </p:nvSpPr>
        <p:spPr>
          <a:xfrm>
            <a:off x="4572001" y="601744"/>
            <a:ext cx="6781800" cy="1338696"/>
          </a:xfrm>
        </p:spPr>
        <p:txBody>
          <a:bodyPr>
            <a:normAutofit/>
          </a:bodyPr>
          <a:lstStyle/>
          <a:p>
            <a:r>
              <a:rPr lang="en-US" dirty="0"/>
              <a:t>History and Symptoms</a:t>
            </a:r>
          </a:p>
        </p:txBody>
      </p:sp>
      <p:pic>
        <p:nvPicPr>
          <p:cNvPr id="5" name="Picture 4" descr="The radiologic figure of a skeleton">
            <a:extLst>
              <a:ext uri="{FF2B5EF4-FFF2-40B4-BE49-F238E27FC236}">
                <a16:creationId xmlns:a16="http://schemas.microsoft.com/office/drawing/2014/main" id="{93C4530F-676C-BE1D-4F0A-FB3334CA1AB5}"/>
              </a:ext>
            </a:extLst>
          </p:cNvPr>
          <p:cNvPicPr>
            <a:picLocks noChangeAspect="1"/>
          </p:cNvPicPr>
          <p:nvPr/>
        </p:nvPicPr>
        <p:blipFill rotWithShape="1">
          <a:blip r:embed="rId2"/>
          <a:srcRect l="61110" r="2618"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3C0E3596-A8DD-6FD3-B37F-630389422297}"/>
              </a:ext>
            </a:extLst>
          </p:cNvPr>
          <p:cNvSpPr>
            <a:spLocks noGrp="1"/>
          </p:cNvSpPr>
          <p:nvPr>
            <p:ph idx="1"/>
          </p:nvPr>
        </p:nvSpPr>
        <p:spPr>
          <a:xfrm>
            <a:off x="4572001" y="2201958"/>
            <a:ext cx="6781800" cy="3900730"/>
          </a:xfrm>
        </p:spPr>
        <p:txBody>
          <a:bodyPr anchor="t">
            <a:normAutofit/>
          </a:bodyPr>
          <a:lstStyle/>
          <a:p>
            <a:r>
              <a:rPr lang="en-US" sz="2000"/>
              <a:t>Hallmark symptoms:</a:t>
            </a:r>
          </a:p>
          <a:p>
            <a:pPr lvl="1"/>
            <a:r>
              <a:rPr lang="en-US" sz="2000"/>
              <a:t>Dyspnea</a:t>
            </a:r>
          </a:p>
          <a:p>
            <a:pPr lvl="1"/>
            <a:r>
              <a:rPr lang="en-US" sz="2000"/>
              <a:t>Cough</a:t>
            </a:r>
          </a:p>
          <a:p>
            <a:pPr lvl="1"/>
            <a:r>
              <a:rPr lang="en-US" sz="2000"/>
              <a:t>Wheezing</a:t>
            </a:r>
          </a:p>
          <a:p>
            <a:pPr lvl="1"/>
            <a:r>
              <a:rPr lang="en-US" sz="2000"/>
              <a:t>Chest tightness</a:t>
            </a:r>
          </a:p>
          <a:p>
            <a:r>
              <a:rPr lang="en-US" sz="2000"/>
              <a:t>Atopic triad: atopic dermatitis (eczema), asthma, allergies (rhinitis)</a:t>
            </a:r>
          </a:p>
          <a:p>
            <a:r>
              <a:rPr lang="en-US" sz="2000"/>
              <a:t>Significant risk factors: recent history of intubation, ICU admission.</a:t>
            </a:r>
          </a:p>
          <a:p>
            <a:r>
              <a:rPr lang="en-US" sz="2000"/>
              <a:t>Early recognition and intervention crucial to prevent progression to severe, life-threatening stages.</a:t>
            </a:r>
          </a:p>
          <a:p>
            <a:pPr marL="457200" lvl="1" indent="0">
              <a:buNone/>
            </a:pPr>
            <a:endParaRPr lang="en-US" sz="2000"/>
          </a:p>
        </p:txBody>
      </p:sp>
    </p:spTree>
    <p:extLst>
      <p:ext uri="{BB962C8B-B14F-4D97-AF65-F5344CB8AC3E}">
        <p14:creationId xmlns:p14="http://schemas.microsoft.com/office/powerpoint/2010/main" val="1891052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248A-A7E9-0A61-15F4-F6577FC24128}"/>
              </a:ext>
            </a:extLst>
          </p:cNvPr>
          <p:cNvSpPr>
            <a:spLocks noGrp="1"/>
          </p:cNvSpPr>
          <p:nvPr>
            <p:ph type="title"/>
          </p:nvPr>
        </p:nvSpPr>
        <p:spPr/>
        <p:txBody>
          <a:bodyPr/>
          <a:lstStyle/>
          <a:p>
            <a:r>
              <a:rPr lang="en-US" dirty="0"/>
              <a:t>Physical Exam</a:t>
            </a:r>
          </a:p>
        </p:txBody>
      </p:sp>
      <p:graphicFrame>
        <p:nvGraphicFramePr>
          <p:cNvPr id="5" name="Content Placeholder 2">
            <a:extLst>
              <a:ext uri="{FF2B5EF4-FFF2-40B4-BE49-F238E27FC236}">
                <a16:creationId xmlns:a16="http://schemas.microsoft.com/office/drawing/2014/main" id="{FACC00A8-4580-B53E-2999-957B40A1F68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841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C7998A-8154-91C2-567C-E2BFEB4A07E0}"/>
              </a:ext>
            </a:extLst>
          </p:cNvPr>
          <p:cNvSpPr>
            <a:spLocks noGrp="1"/>
          </p:cNvSpPr>
          <p:nvPr>
            <p:ph type="title"/>
          </p:nvPr>
        </p:nvSpPr>
        <p:spPr>
          <a:xfrm>
            <a:off x="686834" y="1153572"/>
            <a:ext cx="3200400" cy="4461163"/>
          </a:xfrm>
        </p:spPr>
        <p:txBody>
          <a:bodyPr>
            <a:normAutofit/>
          </a:bodyPr>
          <a:lstStyle/>
          <a:p>
            <a:r>
              <a:rPr lang="en-US">
                <a:solidFill>
                  <a:srgbClr val="FFFFFF"/>
                </a:solidFill>
              </a:rPr>
              <a:t>The Goal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932A107-B3EA-C9F2-4470-AF5D714C510D}"/>
              </a:ext>
            </a:extLst>
          </p:cNvPr>
          <p:cNvSpPr>
            <a:spLocks noGrp="1"/>
          </p:cNvSpPr>
          <p:nvPr>
            <p:ph idx="1"/>
          </p:nvPr>
        </p:nvSpPr>
        <p:spPr>
          <a:xfrm>
            <a:off x="4447308" y="591344"/>
            <a:ext cx="6906491" cy="5585619"/>
          </a:xfrm>
        </p:spPr>
        <p:txBody>
          <a:bodyPr anchor="ctr">
            <a:normAutofit/>
          </a:bodyPr>
          <a:lstStyle/>
          <a:p>
            <a:r>
              <a:rPr lang="en-US">
                <a:effectLst/>
                <a:latin typeface="Times New Roman" panose="02020603050405020304" pitchFamily="18" charset="0"/>
                <a:ea typeface="Times New Roman" panose="02020603050405020304" pitchFamily="18" charset="0"/>
              </a:rPr>
              <a:t>AVOID intubation and mechanical ventilation in these patients has significant risk for iatrogenic complications and should be avoided as much as possible. </a:t>
            </a:r>
          </a:p>
          <a:p>
            <a:pPr lvl="1"/>
            <a:r>
              <a:rPr lang="en-US">
                <a:latin typeface="Times New Roman" panose="02020603050405020304" pitchFamily="18" charset="0"/>
                <a:ea typeface="Times New Roman" panose="02020603050405020304" pitchFamily="18" charset="0"/>
              </a:rPr>
              <a:t>P</a:t>
            </a:r>
            <a:r>
              <a:rPr lang="en-US">
                <a:effectLst/>
                <a:latin typeface="Times New Roman" panose="02020603050405020304" pitchFamily="18" charset="0"/>
                <a:ea typeface="Times New Roman" panose="02020603050405020304" pitchFamily="18" charset="0"/>
              </a:rPr>
              <a:t>neumothorax, pneumomediastinum, pneumonia, pulmonary barotrauma, shock, ICU-acquired infections.</a:t>
            </a:r>
            <a:endParaRPr lang="en-US" baseline="30000">
              <a:latin typeface="Times New Roman" panose="02020603050405020304" pitchFamily="18" charset="0"/>
              <a:ea typeface="Times New Roman" panose="02020603050405020304" pitchFamily="18" charset="0"/>
            </a:endParaRPr>
          </a:p>
          <a:p>
            <a:pPr lvl="1"/>
            <a:r>
              <a:rPr lang="en-US">
                <a:effectLst/>
                <a:latin typeface="Times New Roman" panose="02020603050405020304" pitchFamily="18" charset="0"/>
                <a:ea typeface="Times New Roman" panose="02020603050405020304" pitchFamily="18" charset="0"/>
              </a:rPr>
              <a:t>Medical management should be optimized and mechanical ventilation should be used as a last resort.</a:t>
            </a:r>
            <a:endParaRPr lang="en-US"/>
          </a:p>
        </p:txBody>
      </p:sp>
    </p:spTree>
    <p:extLst>
      <p:ext uri="{BB962C8B-B14F-4D97-AF65-F5344CB8AC3E}">
        <p14:creationId xmlns:p14="http://schemas.microsoft.com/office/powerpoint/2010/main" val="2696550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Shape 2056">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10FD62A-8EDC-02BD-BA4E-A0E19C87C20F}"/>
              </a:ext>
            </a:extLst>
          </p:cNvPr>
          <p:cNvSpPr>
            <a:spLocks noGrp="1"/>
          </p:cNvSpPr>
          <p:nvPr>
            <p:ph type="title"/>
          </p:nvPr>
        </p:nvSpPr>
        <p:spPr>
          <a:xfrm>
            <a:off x="1137034" y="609597"/>
            <a:ext cx="9392421" cy="1330841"/>
          </a:xfrm>
        </p:spPr>
        <p:txBody>
          <a:bodyPr>
            <a:normAutofit/>
          </a:bodyPr>
          <a:lstStyle/>
          <a:p>
            <a:r>
              <a:rPr lang="en-US" dirty="0"/>
              <a:t>Albuterol</a:t>
            </a:r>
          </a:p>
        </p:txBody>
      </p:sp>
      <p:sp>
        <p:nvSpPr>
          <p:cNvPr id="3" name="Content Placeholder 2">
            <a:extLst>
              <a:ext uri="{FF2B5EF4-FFF2-40B4-BE49-F238E27FC236}">
                <a16:creationId xmlns:a16="http://schemas.microsoft.com/office/drawing/2014/main" id="{4A2B1FBE-274C-2F83-F2FF-4ADDA782BB8E}"/>
              </a:ext>
            </a:extLst>
          </p:cNvPr>
          <p:cNvSpPr>
            <a:spLocks noGrp="1"/>
          </p:cNvSpPr>
          <p:nvPr>
            <p:ph idx="1"/>
          </p:nvPr>
        </p:nvSpPr>
        <p:spPr>
          <a:xfrm>
            <a:off x="1137034" y="2198362"/>
            <a:ext cx="4958966" cy="3917773"/>
          </a:xfrm>
        </p:spPr>
        <p:txBody>
          <a:bodyPr>
            <a:normAutofit/>
          </a:bodyPr>
          <a:lstStyle/>
          <a:p>
            <a:r>
              <a:rPr lang="el-GR" sz="2000"/>
              <a:t>β2-</a:t>
            </a:r>
            <a:r>
              <a:rPr lang="en-US" sz="2000"/>
              <a:t>adrenergic receptors</a:t>
            </a:r>
          </a:p>
          <a:p>
            <a:pPr lvl="1"/>
            <a:r>
              <a:rPr lang="en-US" sz="2000"/>
              <a:t>Bronchial smooth muscle relaxation</a:t>
            </a:r>
          </a:p>
          <a:p>
            <a:pPr lvl="1"/>
            <a:r>
              <a:rPr lang="en-US" sz="2000"/>
              <a:t>Inhibiting immediate hypersensitivity mediator release</a:t>
            </a:r>
          </a:p>
          <a:p>
            <a:pPr lvl="2"/>
            <a:r>
              <a:rPr lang="en-US"/>
              <a:t>particularly </a:t>
            </a:r>
            <a:r>
              <a:rPr lang="en-US" dirty="0"/>
              <a:t>from mast cells</a:t>
            </a:r>
          </a:p>
          <a:p>
            <a:endParaRPr lang="en-US" sz="2000"/>
          </a:p>
          <a:p>
            <a:r>
              <a:rPr lang="el-GR" sz="2000"/>
              <a:t>β1-</a:t>
            </a:r>
            <a:r>
              <a:rPr lang="en-US" sz="2000"/>
              <a:t>adrenergic receptors</a:t>
            </a:r>
          </a:p>
          <a:p>
            <a:pPr lvl="1"/>
            <a:r>
              <a:rPr lang="en-US" sz="2000"/>
              <a:t>Tachycardia</a:t>
            </a:r>
          </a:p>
        </p:txBody>
      </p:sp>
      <p:pic>
        <p:nvPicPr>
          <p:cNvPr id="2050" name="Picture 2" descr="Albuterol Sulfate Inhalation Solution 0.083% 2.5 mg/3 mL - Nephron  Pharmaceuticals">
            <a:extLst>
              <a:ext uri="{FF2B5EF4-FFF2-40B4-BE49-F238E27FC236}">
                <a16:creationId xmlns:a16="http://schemas.microsoft.com/office/drawing/2014/main" id="{88F421C0-F32E-0157-43FD-45A9C46ECC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9367" y="2249225"/>
            <a:ext cx="4788505" cy="3627292"/>
          </a:xfrm>
          <a:prstGeom prst="rect">
            <a:avLst/>
          </a:prstGeom>
          <a:noFill/>
          <a:extLst>
            <a:ext uri="{909E8E84-426E-40DD-AFC4-6F175D3DCCD1}">
              <a14:hiddenFill xmlns:a14="http://schemas.microsoft.com/office/drawing/2010/main">
                <a:solidFill>
                  <a:srgbClr val="FFFFFF"/>
                </a:solidFill>
              </a14:hiddenFill>
            </a:ext>
          </a:extLst>
        </p:spPr>
      </p:pic>
      <p:sp>
        <p:nvSpPr>
          <p:cNvPr id="2059" name="Freeform: Shape 2058">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09893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362</TotalTime>
  <Words>1659</Words>
  <Application>Microsoft Macintosh PowerPoint</Application>
  <PresentationFormat>Widescreen</PresentationFormat>
  <Paragraphs>205</Paragraphs>
  <Slides>31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Aptos</vt:lpstr>
      <vt:lpstr>Aptos Display</vt:lpstr>
      <vt:lpstr>Arial</vt:lpstr>
      <vt:lpstr>Calibri</vt:lpstr>
      <vt:lpstr>Times New Roman</vt:lpstr>
      <vt:lpstr>Office Theme</vt:lpstr>
      <vt:lpstr>Asthma</vt:lpstr>
      <vt:lpstr>5 Time-Sensitive Critical Illnesses</vt:lpstr>
      <vt:lpstr>Acute Respiratory Failure</vt:lpstr>
      <vt:lpstr>Epidemiology</vt:lpstr>
      <vt:lpstr>Pathophysiology</vt:lpstr>
      <vt:lpstr>History and Symptoms</vt:lpstr>
      <vt:lpstr>Physical Exam</vt:lpstr>
      <vt:lpstr>The Goal</vt:lpstr>
      <vt:lpstr>Albuterol</vt:lpstr>
      <vt:lpstr>Ipratropium</vt:lpstr>
      <vt:lpstr>Corticosteroids</vt:lpstr>
      <vt:lpstr>Epinephrine</vt:lpstr>
      <vt:lpstr>Magnesium Sulfate</vt:lpstr>
      <vt:lpstr>Magnesium Sulfate</vt:lpstr>
      <vt:lpstr>Magnesium Sulfate, Pediatrics</vt:lpstr>
      <vt:lpstr>National Asthma Education and Prevention Program, Pediatrics</vt:lpstr>
      <vt:lpstr>Ketamine</vt:lpstr>
      <vt:lpstr>Ketamine: MOA</vt:lpstr>
      <vt:lpstr>SAFD</vt:lpstr>
      <vt:lpstr>SAFD</vt:lpstr>
      <vt:lpstr>SAFD</vt:lpstr>
      <vt:lpstr>SAFD</vt:lpstr>
      <vt:lpstr>Ketamine</vt:lpstr>
      <vt:lpstr>Ketamine</vt:lpstr>
      <vt:lpstr>Ketamine</vt:lpstr>
      <vt:lpstr>Literature Review</vt:lpstr>
      <vt:lpstr>PowerPoint Presentation</vt:lpstr>
      <vt:lpstr>PowerPoint Presentation</vt:lpstr>
      <vt:lpstr>Ketamine</vt:lpstr>
      <vt:lpstr>Ketamine</vt:lpstr>
      <vt:lpstr>Ketamine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Rama Heyratifar</dc:creator>
  <cp:lastModifiedBy>Rama Heyratifar</cp:lastModifiedBy>
  <cp:revision>7</cp:revision>
  <dcterms:created xsi:type="dcterms:W3CDTF">2024-06-24T15:12:22Z</dcterms:created>
  <dcterms:modified xsi:type="dcterms:W3CDTF">2024-07-06T18:11:33Z</dcterms:modified>
</cp:coreProperties>
</file>